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282" y="5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5" y="-107577"/>
            <a:ext cx="12191695" cy="6858000"/>
          </a:xfrm>
          <a:prstGeom prst="rect">
            <a:avLst/>
          </a:prstGeom>
          <a:solidFill>
            <a:srgbClr val="2226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365760" y="365760"/>
            <a:ext cx="109728" cy="612648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711200" y="507701"/>
            <a:ext cx="1005840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0" i="0" dirty="0" err="1">
                <a:solidFill>
                  <a:srgbClr val="F26B1F"/>
                </a:solidFill>
                <a:latin typeface="微软雅黑"/>
                <a:cs typeface="微软雅黑"/>
              </a:rPr>
              <a:t>星云智能科技有限公司</a:t>
            </a:r>
            <a:r>
              <a:rPr sz="2200" b="0" i="0" dirty="0">
                <a:solidFill>
                  <a:srgbClr val="F26B1F"/>
                </a:solidFill>
                <a:latin typeface="微软雅黑"/>
                <a:cs typeface="微软雅黑"/>
              </a:rPr>
              <a:t> · CFO </a:t>
            </a:r>
            <a:r>
              <a:rPr sz="2200" b="0" i="0" dirty="0" err="1">
                <a:solidFill>
                  <a:srgbClr val="F26B1F"/>
                </a:solidFill>
                <a:latin typeface="微软雅黑"/>
                <a:cs typeface="微软雅黑"/>
              </a:rPr>
              <a:t>开场白</a:t>
            </a:r>
            <a:endParaRPr sz="2200" b="0" i="0" dirty="0">
              <a:solidFill>
                <a:srgbClr val="F26B1F"/>
              </a:solidFill>
              <a:latin typeface="微软雅黑"/>
              <a:cs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424193"/>
            <a:ext cx="10058400" cy="2743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1400"/>
              </a:spcAft>
            </a:pPr>
            <a:r>
              <a:rPr sz="2800" b="0" i="1" dirty="0">
                <a:solidFill>
                  <a:srgbClr val="FFFFFF"/>
                </a:solidFill>
                <a:latin typeface="微软雅黑"/>
                <a:cs typeface="微软雅黑"/>
              </a:rPr>
              <a:t>"2025 </a:t>
            </a:r>
            <a:r>
              <a:rPr sz="2800" b="0" i="1" dirty="0" err="1">
                <a:solidFill>
                  <a:srgbClr val="FFFFFF"/>
                </a:solidFill>
                <a:latin typeface="微软雅黑"/>
                <a:cs typeface="微软雅黑"/>
              </a:rPr>
              <a:t>年收入同比翻倍，董事会很满意</a:t>
            </a:r>
            <a:r>
              <a:rPr sz="2800" b="0" i="1" dirty="0">
                <a:solidFill>
                  <a:srgbClr val="FFFFFF"/>
                </a:solidFill>
                <a:latin typeface="微软雅黑"/>
                <a:cs typeface="微软雅黑"/>
              </a:rPr>
              <a:t>。</a:t>
            </a:r>
          </a:p>
          <a:p>
            <a:pPr algn="l">
              <a:spcAft>
                <a:spcPts val="1400"/>
              </a:spcAft>
            </a:pPr>
            <a:r>
              <a:rPr sz="2800" b="0" i="1" dirty="0">
                <a:solidFill>
                  <a:srgbClr val="FFFFFF"/>
                </a:solidFill>
                <a:latin typeface="微软雅黑"/>
                <a:cs typeface="微软雅黑"/>
              </a:rPr>
              <a:t> </a:t>
            </a:r>
            <a:r>
              <a:rPr sz="2800" b="0" i="1" dirty="0" err="1">
                <a:solidFill>
                  <a:srgbClr val="FFFFFF"/>
                </a:solidFill>
                <a:latin typeface="微软雅黑"/>
                <a:cs typeface="微软雅黑"/>
              </a:rPr>
              <a:t>但我总觉得哪里不对</a:t>
            </a:r>
            <a:r>
              <a:rPr sz="2800" b="0" i="1" dirty="0">
                <a:solidFill>
                  <a:srgbClr val="FFFFFF"/>
                </a:solidFill>
                <a:latin typeface="微软雅黑"/>
                <a:cs typeface="微软雅黑"/>
              </a:rPr>
              <a:t> ——</a:t>
            </a:r>
          </a:p>
          <a:p>
            <a:pPr algn="l">
              <a:spcAft>
                <a:spcPts val="1400"/>
              </a:spcAft>
            </a:pPr>
            <a:endParaRPr sz="2800" b="0" i="1" dirty="0">
              <a:solidFill>
                <a:srgbClr val="FFFFFF"/>
              </a:solidFill>
              <a:latin typeface="微软雅黑"/>
              <a:cs typeface="微软雅黑"/>
            </a:endParaRPr>
          </a:p>
          <a:p>
            <a:pPr algn="l">
              <a:spcAft>
                <a:spcPts val="1400"/>
              </a:spcAft>
            </a:pPr>
            <a:r>
              <a:rPr sz="2800" b="0" i="1" dirty="0">
                <a:solidFill>
                  <a:srgbClr val="FFFFFF"/>
                </a:solidFill>
                <a:latin typeface="微软雅黑"/>
                <a:cs typeface="微软雅黑"/>
              </a:rPr>
              <a:t> </a:t>
            </a:r>
            <a:r>
              <a:rPr sz="2800" b="0" i="1" dirty="0" err="1">
                <a:solidFill>
                  <a:srgbClr val="FFFFFF"/>
                </a:solidFill>
                <a:latin typeface="微软雅黑"/>
                <a:cs typeface="微软雅黑"/>
              </a:rPr>
              <a:t>请各位财务分析师把去年的订单、产品成本、客户数据调出来</a:t>
            </a:r>
            <a:r>
              <a:rPr sz="2800" b="0" i="1" dirty="0">
                <a:solidFill>
                  <a:srgbClr val="FFFFFF"/>
                </a:solidFill>
                <a:latin typeface="微软雅黑"/>
                <a:cs typeface="微软雅黑"/>
              </a:rPr>
              <a:t>，</a:t>
            </a:r>
          </a:p>
          <a:p>
            <a:pPr algn="l">
              <a:spcAft>
                <a:spcPts val="1400"/>
              </a:spcAft>
            </a:pPr>
            <a:r>
              <a:rPr sz="2800" b="0" i="1" dirty="0">
                <a:solidFill>
                  <a:srgbClr val="FFFFFF"/>
                </a:solidFill>
                <a:latin typeface="微软雅黑"/>
                <a:cs typeface="微软雅黑"/>
              </a:rPr>
              <a:t> </a:t>
            </a:r>
            <a:r>
              <a:rPr sz="2800" b="0" i="1" dirty="0" err="1">
                <a:solidFill>
                  <a:srgbClr val="FFFFFF"/>
                </a:solidFill>
                <a:latin typeface="微软雅黑"/>
                <a:cs typeface="微软雅黑"/>
              </a:rPr>
              <a:t>先告诉我</a:t>
            </a:r>
            <a:r>
              <a:rPr sz="2800" b="0" i="1" dirty="0">
                <a:solidFill>
                  <a:srgbClr val="FFFFFF"/>
                </a:solidFill>
                <a:latin typeface="微软雅黑"/>
                <a:cs typeface="微软雅黑"/>
              </a:rPr>
              <a:t>：</a:t>
            </a:r>
          </a:p>
          <a:p>
            <a:pPr algn="l">
              <a:spcAft>
                <a:spcPts val="1400"/>
              </a:spcAft>
            </a:pPr>
            <a:r>
              <a:rPr sz="2800" b="0" i="1" dirty="0">
                <a:solidFill>
                  <a:srgbClr val="FFFFFF"/>
                </a:solidFill>
                <a:latin typeface="微软雅黑"/>
                <a:cs typeface="微软雅黑"/>
              </a:rPr>
              <a:t> </a:t>
            </a:r>
            <a:r>
              <a:rPr sz="2800" b="0" i="1" dirty="0" err="1">
                <a:solidFill>
                  <a:srgbClr val="FFFFFF"/>
                </a:solidFill>
                <a:latin typeface="微软雅黑"/>
                <a:cs typeface="微软雅黑"/>
              </a:rPr>
              <a:t>增长到底是『健康的』还是『虚胖的</a:t>
            </a:r>
            <a:r>
              <a:rPr sz="2800" b="0" i="1" dirty="0">
                <a:solidFill>
                  <a:srgbClr val="FFFFFF"/>
                </a:solidFill>
                <a:latin typeface="微软雅黑"/>
                <a:cs typeface="微软雅黑"/>
              </a:rPr>
              <a:t>』？"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56692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1" i="0" dirty="0">
                <a:solidFill>
                  <a:srgbClr val="F26B1F"/>
                </a:solidFill>
                <a:latin typeface="微软雅黑"/>
                <a:cs typeface="微软雅黑"/>
              </a:rPr>
              <a:t>📌 </a:t>
            </a:r>
            <a:r>
              <a:rPr sz="2000" b="1" i="0" dirty="0" err="1">
                <a:solidFill>
                  <a:srgbClr val="F26B1F"/>
                </a:solidFill>
                <a:latin typeface="微软雅黑"/>
                <a:cs typeface="微软雅黑"/>
              </a:rPr>
              <a:t>这就是你的任务：用数据回答"是还是不是</a:t>
            </a:r>
            <a:r>
              <a:rPr sz="2000" b="1" i="0" dirty="0">
                <a:solidFill>
                  <a:srgbClr val="F26B1F"/>
                </a:solidFill>
                <a:latin typeface="微软雅黑"/>
                <a:cs typeface="微软雅黑"/>
              </a:rPr>
              <a:t>"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趋势可视化：发现经营节奏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23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第四部分  建模：Python 数据处理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371600"/>
            <a:ext cx="10515600" cy="3474720"/>
          </a:xfrm>
          <a:prstGeom prst="roundRect">
            <a:avLst/>
          </a:prstGeom>
          <a:solidFill>
            <a:srgbClr val="F8F9FA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097280" y="1554480"/>
            <a:ext cx="10058400" cy="32918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fig, ax1 = plt.subplots(figsize=(12, 5))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ax1.bar(monthly['月份'], monthly['收入']/1e4, color='#1F3A68')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ax1.set_ylabel('收入（万元）')</a:t>
            </a:r>
          </a:p>
          <a:p>
            <a:pPr algn="l">
              <a:spcAft>
                <a:spcPts val="510"/>
              </a:spcAft>
            </a:pPr>
            <a:endParaRPr sz="1700" b="0" i="0">
              <a:solidFill>
                <a:srgbClr val="1F2D5C"/>
              </a:solidFill>
              <a:latin typeface="微软雅黑"/>
              <a:cs typeface="微软雅黑"/>
            </a:endParaRP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ax2 = ax1.twinx()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ax2.plot(monthly['月份'], monthly['毛利率']*100, 'o-',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         color='#C0392B', lw=2.5)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ax2.set_ylabel('毛利率 (%)')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plt.title('月度收入 vs 毛利率')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5120640"/>
            <a:ext cx="10515600" cy="1188720"/>
          </a:xfrm>
          <a:prstGeom prst="roundRect">
            <a:avLst/>
          </a:prstGeom>
          <a:noFill/>
          <a:ln w="19050">
            <a:solidFill>
              <a:srgbClr val="C0392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097280" y="5303520"/>
            <a:ext cx="10058400" cy="9144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99"/>
              </a:spcAft>
            </a:pPr>
            <a:r>
              <a:rPr sz="2000" b="1" i="0">
                <a:solidFill>
                  <a:srgbClr val="C0392B"/>
                </a:solidFill>
                <a:latin typeface="微软雅黑"/>
                <a:cs typeface="微软雅黑"/>
              </a:rPr>
              <a:t>👁️ 你会看到：收入柱状图持续上升 ↑，毛利率折线持续下降 ↓</a:t>
            </a:r>
          </a:p>
          <a:p>
            <a:pPr algn="l">
              <a:spcAft>
                <a:spcPts val="799"/>
              </a:spcAft>
            </a:pPr>
            <a:r>
              <a:rPr sz="2000" b="1" i="0">
                <a:solidFill>
                  <a:srgbClr val="C0392B"/>
                </a:solidFill>
                <a:latin typeface="微软雅黑"/>
                <a:cs typeface="微软雅黑"/>
              </a:rPr>
              <a:t>   这就是第一条"可疑信号" —— 增长≠赚钱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导出数据：递交给 DBE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24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第四部分  建模：Python 数据处理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371600"/>
            <a:ext cx="10515600" cy="2926080"/>
          </a:xfrm>
          <a:prstGeom prst="roundRect">
            <a:avLst/>
          </a:prstGeom>
          <a:solidFill>
            <a:srgbClr val="F8F9FA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097280" y="1554480"/>
            <a:ext cx="10058400" cy="2743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# 导出月度汇总（DBE 看板数据源）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monthly.to_excel('output/模块1_DBE_经营分析数据集.xlsx',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                 index=False)</a:t>
            </a:r>
          </a:p>
          <a:p>
            <a:pPr algn="l">
              <a:spcAft>
                <a:spcPts val="540"/>
              </a:spcAft>
            </a:pPr>
            <a:endParaRPr sz="1800" b="0" i="0">
              <a:solidFill>
                <a:srgbClr val="1F2D5C"/>
              </a:solidFill>
              <a:latin typeface="微软雅黑"/>
              <a:cs typeface="微软雅黑"/>
            </a:endParaRP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# 也可以导出订单明细宽表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# DBE 可以自由按维度聚合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df.to_excel('output/模块1_DBE_订单明细.xlsx', index=False)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4497444"/>
            <a:ext cx="10058400" cy="18288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99"/>
              </a:spcAft>
            </a:pPr>
            <a:r>
              <a:rPr sz="2000" b="0" i="0" dirty="0">
                <a:solidFill>
                  <a:srgbClr val="1F2D3D"/>
                </a:solidFill>
                <a:latin typeface="微软雅黑"/>
                <a:cs typeface="微软雅黑"/>
              </a:rPr>
              <a:t>✅ Python </a:t>
            </a:r>
            <a:r>
              <a:rPr sz="20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阶段完成！你已经走完</a:t>
            </a:r>
            <a:r>
              <a:rPr sz="2000" b="0" i="0" dirty="0">
                <a:solidFill>
                  <a:srgbClr val="1F2D3D"/>
                </a:solidFill>
                <a:latin typeface="微软雅黑"/>
                <a:cs typeface="微软雅黑"/>
              </a:rPr>
              <a:t>：</a:t>
            </a:r>
          </a:p>
          <a:p>
            <a:pPr algn="l">
              <a:spcAft>
                <a:spcPts val="799"/>
              </a:spcAft>
            </a:pPr>
            <a:endParaRPr sz="2000" b="0" i="0" dirty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799"/>
              </a:spcAft>
            </a:pPr>
            <a:r>
              <a:rPr sz="2000" b="0" i="0" dirty="0">
                <a:solidFill>
                  <a:srgbClr val="1F2D3D"/>
                </a:solidFill>
                <a:latin typeface="微软雅黑"/>
                <a:cs typeface="微软雅黑"/>
              </a:rPr>
              <a:t>   </a:t>
            </a:r>
            <a:r>
              <a:rPr sz="20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原始数据</a:t>
            </a:r>
            <a:r>
              <a:rPr sz="2000" b="0" i="0" dirty="0">
                <a:solidFill>
                  <a:srgbClr val="1F2D3D"/>
                </a:solidFill>
                <a:latin typeface="微软雅黑"/>
                <a:cs typeface="微软雅黑"/>
              </a:rPr>
              <a:t> → </a:t>
            </a:r>
            <a:r>
              <a:rPr sz="20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脏数据检查</a:t>
            </a:r>
            <a:r>
              <a:rPr sz="2000" b="0" i="0" dirty="0">
                <a:solidFill>
                  <a:srgbClr val="1F2D3D"/>
                </a:solidFill>
                <a:latin typeface="微软雅黑"/>
                <a:cs typeface="微软雅黑"/>
              </a:rPr>
              <a:t> → </a:t>
            </a:r>
            <a:r>
              <a:rPr sz="20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清洗</a:t>
            </a:r>
            <a:r>
              <a:rPr sz="2000" b="0" i="0" dirty="0">
                <a:solidFill>
                  <a:srgbClr val="1F2D3D"/>
                </a:solidFill>
                <a:latin typeface="微软雅黑"/>
                <a:cs typeface="微软雅黑"/>
              </a:rPr>
              <a:t> → </a:t>
            </a:r>
            <a:r>
              <a:rPr sz="20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四表关联</a:t>
            </a:r>
            <a:r>
              <a:rPr sz="2000" b="0" i="0" dirty="0">
                <a:solidFill>
                  <a:srgbClr val="1F2D3D"/>
                </a:solidFill>
                <a:latin typeface="微软雅黑"/>
                <a:cs typeface="微软雅黑"/>
              </a:rPr>
              <a:t> → </a:t>
            </a:r>
            <a:r>
              <a:rPr sz="20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毛利建模</a:t>
            </a:r>
            <a:r>
              <a:rPr sz="2000" b="0" i="0" dirty="0">
                <a:solidFill>
                  <a:srgbClr val="1F2D3D"/>
                </a:solidFill>
                <a:latin typeface="微软雅黑"/>
                <a:cs typeface="微软雅黑"/>
              </a:rPr>
              <a:t> → </a:t>
            </a:r>
            <a:r>
              <a:rPr sz="20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月度聚合</a:t>
            </a:r>
            <a:r>
              <a:rPr sz="2000" b="0" i="0" dirty="0">
                <a:solidFill>
                  <a:srgbClr val="1F2D3D"/>
                </a:solidFill>
                <a:latin typeface="微软雅黑"/>
                <a:cs typeface="微软雅黑"/>
              </a:rPr>
              <a:t> → </a:t>
            </a:r>
            <a:r>
              <a:rPr sz="20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导出</a:t>
            </a:r>
            <a:endParaRPr sz="2000" b="0" i="0" dirty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799"/>
              </a:spcAft>
            </a:pPr>
            <a:endParaRPr sz="2000" b="0" i="0" dirty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799"/>
              </a:spcAft>
            </a:pPr>
            <a:r>
              <a:rPr sz="2000" b="0" i="0" dirty="0">
                <a:solidFill>
                  <a:srgbClr val="1F2D3D"/>
                </a:solidFill>
                <a:latin typeface="微软雅黑"/>
                <a:cs typeface="微软雅黑"/>
              </a:rPr>
              <a:t>   </a:t>
            </a:r>
            <a:r>
              <a:rPr sz="20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接下来：从数据中读出"可疑信号</a:t>
            </a:r>
            <a:r>
              <a:rPr sz="2000" b="0" i="0" dirty="0">
                <a:solidFill>
                  <a:srgbClr val="1F2D3D"/>
                </a:solidFill>
                <a:latin typeface="微软雅黑"/>
                <a:cs typeface="微软雅黑"/>
              </a:rPr>
              <a:t>"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信号 1：毛利率持续下滑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25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第五部分  诊断：发现可疑信号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463040"/>
            <a:ext cx="10515600" cy="1371600"/>
          </a:xfrm>
          <a:prstGeom prst="roundRect">
            <a:avLst/>
          </a:prstGeom>
          <a:solidFill>
            <a:srgbClr val="ECEF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463040"/>
            <a:ext cx="10515600" cy="13716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>
              <a:spcAft>
                <a:spcPts val="479"/>
              </a:spcAft>
            </a:pPr>
            <a:r>
              <a:rPr sz="2400" b="0" i="0">
                <a:solidFill>
                  <a:srgbClr val="1F2D3D"/>
                </a:solidFill>
                <a:latin typeface="微软雅黑"/>
                <a:cs typeface="微软雅黑"/>
              </a:rPr>
              <a:t>表面：收入每月都在涨 ✓</a:t>
            </a:r>
          </a:p>
          <a:p>
            <a:pPr algn="ctr">
              <a:spcAft>
                <a:spcPts val="479"/>
              </a:spcAft>
            </a:pPr>
            <a:r>
              <a:rPr sz="2400" b="0" i="0">
                <a:solidFill>
                  <a:srgbClr val="1F2D3D"/>
                </a:solidFill>
                <a:latin typeface="微软雅黑"/>
                <a:cs typeface="微软雅黑"/>
              </a:rPr>
              <a:t>深层：毛利率从 Q1 的 42% 降到 Q4 的 28% ⚠️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200400"/>
            <a:ext cx="10058400" cy="9144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1" i="0">
                <a:solidFill>
                  <a:srgbClr val="1F2D5C"/>
                </a:solidFill>
                <a:latin typeface="微软雅黑"/>
                <a:cs typeface="微软雅黑"/>
              </a:rPr>
              <a:t>如何发现：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840480"/>
            <a:ext cx="10058400" cy="22860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· 画月度毛利率折线图</a:t>
            </a: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· 找出毛利率最低的月份（worst = monthly.loc[monthly.毛利率.idxmin()]）</a:t>
            </a: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· 计算全年下滑幅度（百分点）</a:t>
            </a:r>
          </a:p>
          <a:p>
            <a:pPr algn="l">
              <a:spcAft>
                <a:spcPts val="799"/>
              </a:spcAft>
            </a:pPr>
            <a:endParaRPr sz="2000" b="0" i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📝 体检报告写法：</a:t>
            </a: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   "毛利率从2025-01的42%持续下滑至2025-12的28%，全年下降14个百分点。"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信号 2：某类产品占比激增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26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第五部分  诊断：发现可疑信号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463040"/>
            <a:ext cx="10515600" cy="1371600"/>
          </a:xfrm>
          <a:prstGeom prst="roundRect">
            <a:avLst/>
          </a:prstGeom>
          <a:solidFill>
            <a:srgbClr val="ECEF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463040"/>
            <a:ext cx="10515600" cy="13716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>
              <a:spcAft>
                <a:spcPts val="479"/>
              </a:spcAft>
            </a:pPr>
            <a:r>
              <a:rPr sz="2400" b="0" i="0">
                <a:solidFill>
                  <a:srgbClr val="1F2D3D"/>
                </a:solidFill>
                <a:latin typeface="微软雅黑"/>
                <a:cs typeface="微软雅黑"/>
              </a:rPr>
              <a:t>产品结构发生了变化 —— 但这里只需要"看到"，不需要"解释"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3200400"/>
            <a:ext cx="10515600" cy="2286000"/>
          </a:xfrm>
          <a:prstGeom prst="roundRect">
            <a:avLst/>
          </a:prstGeom>
          <a:solidFill>
            <a:srgbClr val="F8F9FA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097280" y="3383280"/>
            <a:ext cx="10058400" cy="21031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# 按产品类别看全年结构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cat_view = df.groupby('category').agg(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    收入=('sales_amount','sum'),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    毛利=('毛利','sum'))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cat_view['毛利率'] = cat_view['毛利'] / cat_view['收入']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cat_view['收入占比'] = cat_view['收入'] / cat_view['收入'].sum()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576072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1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📝 体检报告写法：</a:t>
            </a:r>
          </a:p>
          <a:p>
            <a:pPr algn="l">
              <a:spcAft>
                <a:spcPts val="71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   "IoT基础设备收入占比从X%升至Y%，该品类毛利率仅Z%，显著低于其他品类。"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信号 3：大客户利润贡献不对等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27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第五部分  诊断：发现可疑信号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463040"/>
            <a:ext cx="10515600" cy="1371600"/>
          </a:xfrm>
          <a:prstGeom prst="roundRect">
            <a:avLst/>
          </a:prstGeom>
          <a:solidFill>
            <a:srgbClr val="ECEF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463040"/>
            <a:ext cx="10515600" cy="13716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>
              <a:spcAft>
                <a:spcPts val="479"/>
              </a:spcAft>
            </a:pPr>
            <a:r>
              <a:rPr sz="2400" b="0" i="0">
                <a:solidFill>
                  <a:srgbClr val="1F2D3D"/>
                </a:solidFill>
                <a:latin typeface="微软雅黑"/>
                <a:cs typeface="微软雅黑"/>
              </a:rPr>
              <a:t>A类大客户贡献了大部分收入，但利润贡献是否对等？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3200400"/>
            <a:ext cx="10515600" cy="2286000"/>
          </a:xfrm>
          <a:prstGeom prst="roundRect">
            <a:avLst/>
          </a:prstGeom>
          <a:solidFill>
            <a:srgbClr val="F8F9FA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097280" y="3383280"/>
            <a:ext cx="10058400" cy="21031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# 按客户等级汇总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level_view = df.groupby('customer_level').agg(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    收入=('sales_amount','sum'),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    毛利=('毛利','sum'))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level_view['毛利率'] = level_view['毛利'] / level_view['收入']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5C"/>
                </a:solidFill>
                <a:latin typeface="微软雅黑"/>
                <a:cs typeface="微软雅黑"/>
              </a:rPr>
              <a:t>level_view['收入占比'] = level_view['收入'] / level_view['收入'].sum()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576072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1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📝 体检报告写法：</a:t>
            </a:r>
          </a:p>
          <a:p>
            <a:pPr algn="l">
              <a:spcAft>
                <a:spcPts val="71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   "A类客户收入占比62%，但毛利率仅X%，低于C类客户的Y%。大单≠赚钱。"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初诊小结：三条信号 → 一个判断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28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第五部分  诊断：发现可疑信号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137160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0" i="0">
                <a:solidFill>
                  <a:srgbClr val="555E6B"/>
                </a:solidFill>
                <a:latin typeface="微软雅黑"/>
                <a:cs typeface="微软雅黑"/>
              </a:rPr>
              <a:t>综合三条信号，你可以回答 CFO 的问题了：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2103120"/>
            <a:ext cx="10515600" cy="777240"/>
          </a:xfrm>
          <a:prstGeom prst="roundRect">
            <a:avLst/>
          </a:prstGeom>
          <a:solidFill>
            <a:srgbClr val="ECEFF4"/>
          </a:solidFill>
          <a:ln w="12700">
            <a:solidFill>
              <a:srgbClr val="F26B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097280" y="2103120"/>
            <a:ext cx="1828800" cy="7772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1" i="0">
                <a:solidFill>
                  <a:srgbClr val="F26B1F"/>
                </a:solidFill>
                <a:latin typeface="微软雅黑"/>
                <a:cs typeface="微软雅黑"/>
              </a:rPr>
              <a:t>信号1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0" y="2103120"/>
            <a:ext cx="6858000" cy="7772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毛利率 Q1→Q4 下降 14pp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8400" y="2103120"/>
            <a:ext cx="914400" cy="7772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79"/>
              </a:spcAft>
            </a:pPr>
            <a:r>
              <a:rPr sz="2400" b="0" i="0">
                <a:solidFill>
                  <a:srgbClr val="C0392B"/>
                </a:solidFill>
                <a:latin typeface="微软雅黑"/>
                <a:cs typeface="微软雅黑"/>
              </a:rPr>
              <a:t>⚠️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3017520"/>
            <a:ext cx="10515600" cy="777240"/>
          </a:xfrm>
          <a:prstGeom prst="roundRect">
            <a:avLst/>
          </a:prstGeom>
          <a:solidFill>
            <a:srgbClr val="ECEFF4"/>
          </a:solidFill>
          <a:ln w="12700">
            <a:solidFill>
              <a:srgbClr val="F26B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1097280" y="3017520"/>
            <a:ext cx="1828800" cy="7772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1" i="0">
                <a:solidFill>
                  <a:srgbClr val="F26B1F"/>
                </a:solidFill>
                <a:latin typeface="微软雅黑"/>
                <a:cs typeface="微软雅黑"/>
              </a:rPr>
              <a:t>信号2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0" y="3017520"/>
            <a:ext cx="6858000" cy="7772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低毛利产品占比激增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0" y="3017520"/>
            <a:ext cx="914400" cy="7772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79"/>
              </a:spcAft>
            </a:pPr>
            <a:r>
              <a:rPr sz="2400" b="0" i="0">
                <a:solidFill>
                  <a:srgbClr val="C0392B"/>
                </a:solidFill>
                <a:latin typeface="微软雅黑"/>
                <a:cs typeface="微软雅黑"/>
              </a:rPr>
              <a:t>⚠️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3931920"/>
            <a:ext cx="10515600" cy="777240"/>
          </a:xfrm>
          <a:prstGeom prst="roundRect">
            <a:avLst/>
          </a:prstGeom>
          <a:solidFill>
            <a:srgbClr val="ECEFF4"/>
          </a:solidFill>
          <a:ln w="12700">
            <a:solidFill>
              <a:srgbClr val="F26B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1097280" y="3931920"/>
            <a:ext cx="1828800" cy="7772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1" i="0">
                <a:solidFill>
                  <a:srgbClr val="F26B1F"/>
                </a:solidFill>
                <a:latin typeface="微软雅黑"/>
                <a:cs typeface="微软雅黑"/>
              </a:rPr>
              <a:t>信号3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00400" y="3931920"/>
            <a:ext cx="6858000" cy="7772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大客户收入多但利润薄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058400" y="3931920"/>
            <a:ext cx="914400" cy="7772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79"/>
              </a:spcAft>
            </a:pPr>
            <a:r>
              <a:rPr sz="2400" b="0" i="0">
                <a:solidFill>
                  <a:srgbClr val="C0392B"/>
                </a:solidFill>
                <a:latin typeface="微软雅黑"/>
                <a:cs typeface="微软雅黑"/>
              </a:rPr>
              <a:t>⚠️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31520" y="5029200"/>
            <a:ext cx="10515600" cy="1371600"/>
          </a:xfrm>
          <a:prstGeom prst="roundRect">
            <a:avLst/>
          </a:prstGeom>
          <a:solidFill>
            <a:srgbClr val="2226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731520" y="5029200"/>
            <a:ext cx="10515600" cy="13716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>
              <a:spcAft>
                <a:spcPts val="519"/>
              </a:spcAft>
            </a:pPr>
            <a:r>
              <a:rPr sz="2600" b="1" i="0">
                <a:solidFill>
                  <a:srgbClr val="FFFFFF"/>
                </a:solidFill>
                <a:latin typeface="微软雅黑"/>
                <a:cs typeface="微软雅黑"/>
              </a:rPr>
              <a:t>结论：这家公司的增长是"虚胖"的。</a:t>
            </a:r>
          </a:p>
          <a:p>
            <a:pPr algn="ctr">
              <a:spcAft>
                <a:spcPts val="519"/>
              </a:spcAft>
            </a:pPr>
            <a:r>
              <a:rPr sz="2600" b="1" i="0">
                <a:solidFill>
                  <a:srgbClr val="FFFFFF"/>
                </a:solidFill>
                <a:latin typeface="微软雅黑"/>
                <a:cs typeface="微软雅黑"/>
              </a:rPr>
              <a:t>原因是什么？—— 这是模块2-5的任务。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什么是经营驾驶舱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29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第六部分  呈现：DBE 经营看板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137160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0" i="0">
                <a:solidFill>
                  <a:srgbClr val="555E6B"/>
                </a:solidFill>
                <a:latin typeface="微软雅黑"/>
                <a:cs typeface="微软雅黑"/>
              </a:rPr>
              <a:t>管理层不看 Excel 明细，他们只看"指标" + "趋势" + "异常"。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2011680"/>
            <a:ext cx="10058400" cy="4007251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879"/>
              </a:spcAft>
            </a:pP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经营看板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=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数据体检报告的可视化版本</a:t>
            </a:r>
            <a:endParaRPr sz="2200" b="0" i="0" dirty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879"/>
              </a:spcAft>
            </a:pPr>
            <a:endParaRPr sz="2200" b="0" i="0" dirty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879"/>
              </a:spcAft>
            </a:pP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管理层想看的是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：</a:t>
            </a: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  · 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本月收入多少？涨了还是跌了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？</a:t>
            </a: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  · 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毛利率走势如何？有没有异常月份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？</a:t>
            </a: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  · 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哪个产品类别贡献最多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？</a:t>
            </a: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  · 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有没有需要关注的预警信号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？</a:t>
            </a: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💡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本模块的看板定位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= "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体检报告单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"</a:t>
            </a: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 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展示事实和信号，不做诊断和建议</a:t>
            </a:r>
            <a:endParaRPr sz="2200" b="0" i="0" dirty="0">
              <a:solidFill>
                <a:srgbClr val="1F2D3D"/>
              </a:solidFill>
              <a:latin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DBE 第一步：导入数据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30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第六部分  呈现：DBE 经营看板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645920"/>
            <a:ext cx="10515600" cy="822960"/>
          </a:xfrm>
          <a:prstGeom prst="roundRect">
            <a:avLst/>
          </a:prstGeom>
          <a:solidFill>
            <a:srgbClr val="ECEFF4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097280" y="1645920"/>
            <a:ext cx="9144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559"/>
              </a:spcAft>
            </a:pPr>
            <a:r>
              <a:rPr sz="2800" b="1" i="0">
                <a:solidFill>
                  <a:srgbClr val="F26B1F"/>
                </a:solidFill>
                <a:latin typeface="微软雅黑"/>
                <a:cs typeface="微软雅黑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6000" y="1645920"/>
            <a:ext cx="86868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0" i="0">
                <a:solidFill>
                  <a:srgbClr val="1F2D3D"/>
                </a:solidFill>
                <a:latin typeface="微软雅黑"/>
                <a:cs typeface="微软雅黑"/>
              </a:rPr>
              <a:t>打开 DBE 平台，创建新项目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2606040"/>
            <a:ext cx="10515600" cy="822960"/>
          </a:xfrm>
          <a:prstGeom prst="roundRect">
            <a:avLst/>
          </a:prstGeom>
          <a:noFill/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097280" y="2606040"/>
            <a:ext cx="9144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559"/>
              </a:spcAft>
            </a:pPr>
            <a:r>
              <a:rPr sz="2800" b="1" i="0">
                <a:solidFill>
                  <a:srgbClr val="F26B1F"/>
                </a:solidFill>
                <a:latin typeface="微软雅黑"/>
                <a:cs typeface="微软雅黑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0" y="2606040"/>
            <a:ext cx="86868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0" i="0">
                <a:solidFill>
                  <a:srgbClr val="1F2D3D"/>
                </a:solidFill>
                <a:latin typeface="微软雅黑"/>
                <a:cs typeface="微软雅黑"/>
              </a:rPr>
              <a:t>导入 Excel 文件（模块1_DBE_经营分析数据集.xlsx）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1520" y="3566160"/>
            <a:ext cx="10515600" cy="822960"/>
          </a:xfrm>
          <a:prstGeom prst="roundRect">
            <a:avLst/>
          </a:prstGeom>
          <a:solidFill>
            <a:srgbClr val="ECEFF4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097280" y="3566160"/>
            <a:ext cx="9144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559"/>
              </a:spcAft>
            </a:pPr>
            <a:r>
              <a:rPr sz="2800" b="1" i="0">
                <a:solidFill>
                  <a:srgbClr val="F26B1F"/>
                </a:solidFill>
                <a:latin typeface="微软雅黑"/>
                <a:cs typeface="微软雅黑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0" y="3566160"/>
            <a:ext cx="86868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0" i="0">
                <a:solidFill>
                  <a:srgbClr val="1F2D3D"/>
                </a:solidFill>
                <a:latin typeface="微软雅黑"/>
                <a:cs typeface="微软雅黑"/>
              </a:rPr>
              <a:t>选择"订单明细宽表"Sheet 作为主数据源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4526280"/>
            <a:ext cx="10515600" cy="822960"/>
          </a:xfrm>
          <a:prstGeom prst="roundRect">
            <a:avLst/>
          </a:prstGeom>
          <a:noFill/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1097280" y="4526280"/>
            <a:ext cx="9144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559"/>
              </a:spcAft>
            </a:pPr>
            <a:r>
              <a:rPr sz="2800" b="1" i="0">
                <a:solidFill>
                  <a:srgbClr val="F26B1F"/>
                </a:solidFill>
                <a:latin typeface="微软雅黑"/>
                <a:cs typeface="微软雅黑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86000" y="4526280"/>
            <a:ext cx="86868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0" i="0">
                <a:solidFill>
                  <a:srgbClr val="1F2D3D"/>
                </a:solidFill>
                <a:latin typeface="微软雅黑"/>
                <a:cs typeface="微软雅黑"/>
              </a:rPr>
              <a:t>确认字段类型：日期/文本/数值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31520" y="5486400"/>
            <a:ext cx="10515600" cy="822960"/>
          </a:xfrm>
          <a:prstGeom prst="roundRect">
            <a:avLst/>
          </a:prstGeom>
          <a:solidFill>
            <a:srgbClr val="ECEFF4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1097280" y="5486400"/>
            <a:ext cx="9144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559"/>
              </a:spcAft>
            </a:pPr>
            <a:r>
              <a:rPr sz="2800" b="1" i="0">
                <a:solidFill>
                  <a:srgbClr val="F26B1F"/>
                </a:solidFill>
                <a:latin typeface="微软雅黑"/>
                <a:cs typeface="微软雅黑"/>
              </a:rPr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86000" y="5486400"/>
            <a:ext cx="86868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0" i="0">
                <a:solidFill>
                  <a:srgbClr val="1F2D3D"/>
                </a:solidFill>
                <a:latin typeface="微软雅黑"/>
                <a:cs typeface="微软雅黑"/>
              </a:rPr>
              <a:t>开始创建图表组件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看板组件：KPI + 趋势 + 结构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31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第六部分  呈现：DBE 经营看板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463040"/>
            <a:ext cx="5394960" cy="2286000"/>
          </a:xfrm>
          <a:prstGeom prst="roundRect">
            <a:avLst/>
          </a:prstGeom>
          <a:noFill/>
          <a:ln w="19050">
            <a:solidFill>
              <a:srgbClr val="1F2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005840" y="1645920"/>
            <a:ext cx="484632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1F2D5C"/>
                </a:solidFill>
                <a:latin typeface="微软雅黑"/>
                <a:cs typeface="微软雅黑"/>
              </a:rPr>
              <a:t>KPI 卡片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" y="2286000"/>
            <a:ext cx="4846320" cy="12801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1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全年收入 / 毛利 / 毛利率</a:t>
            </a:r>
          </a:p>
          <a:p>
            <a:pPr algn="l">
              <a:spcAft>
                <a:spcPts val="71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一目了然的核心数字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92240" y="1463040"/>
            <a:ext cx="5394960" cy="2286000"/>
          </a:xfrm>
          <a:prstGeom prst="roundRect">
            <a:avLst/>
          </a:prstGeom>
          <a:noFill/>
          <a:ln w="19050">
            <a:solidFill>
              <a:srgbClr val="F26B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766560" y="1645920"/>
            <a:ext cx="484632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F26B1F"/>
                </a:solidFill>
                <a:latin typeface="微软雅黑"/>
                <a:cs typeface="微软雅黑"/>
              </a:rPr>
              <a:t>月度趋势图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66560" y="2286000"/>
            <a:ext cx="4846320" cy="12801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1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收入柱 + 毛利率线（双Y轴）</a:t>
            </a:r>
          </a:p>
          <a:p>
            <a:pPr algn="l">
              <a:spcAft>
                <a:spcPts val="71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看节奏、找拐点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1520" y="4023360"/>
            <a:ext cx="5394960" cy="2286000"/>
          </a:xfrm>
          <a:prstGeom prst="roundRect">
            <a:avLst/>
          </a:prstGeom>
          <a:noFill/>
          <a:ln w="19050">
            <a:solidFill>
              <a:srgbClr val="2E6BD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005840" y="4206240"/>
            <a:ext cx="484632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2E6BD9"/>
                </a:solidFill>
                <a:latin typeface="微软雅黑"/>
                <a:cs typeface="微软雅黑"/>
              </a:rPr>
              <a:t>产品结构图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" y="4846320"/>
            <a:ext cx="4846320" cy="12801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1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三类产品的收入占比饼图</a:t>
            </a:r>
          </a:p>
          <a:p>
            <a:pPr algn="l">
              <a:spcAft>
                <a:spcPts val="71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看结构是否均衡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92240" y="4023360"/>
            <a:ext cx="5394960" cy="2286000"/>
          </a:xfrm>
          <a:prstGeom prst="roundRect">
            <a:avLst/>
          </a:prstGeom>
          <a:noFill/>
          <a:ln w="19050">
            <a:solidFill>
              <a:srgbClr val="C0392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766560" y="4206240"/>
            <a:ext cx="484632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C0392B"/>
                </a:solidFill>
                <a:latin typeface="微软雅黑"/>
                <a:cs typeface="微软雅黑"/>
              </a:rPr>
              <a:t>客户层级图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66560" y="4846320"/>
            <a:ext cx="4846320" cy="12801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1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A/B/C 层级的收入 vs 毛利率</a:t>
            </a:r>
          </a:p>
          <a:p>
            <a:pPr algn="l">
              <a:spcAft>
                <a:spcPts val="71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大客户是否"赔本赚吆喝"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添加结论：看板 ≠ 画图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32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第六部分  呈现：DBE 经营看板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137160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0" i="0">
                <a:solidFill>
                  <a:srgbClr val="555E6B"/>
                </a:solidFill>
                <a:latin typeface="微软雅黑"/>
                <a:cs typeface="微软雅黑"/>
              </a:rPr>
              <a:t>一个好看板必须回答 3 个问题（在本模块的定位下）：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2286000"/>
            <a:ext cx="10515600" cy="1188720"/>
          </a:xfrm>
          <a:prstGeom prst="roundRect">
            <a:avLst/>
          </a:prstGeom>
          <a:solidFill>
            <a:srgbClr val="ECEFF4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097280" y="2377440"/>
            <a:ext cx="3200400" cy="10058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1F2D5C"/>
                </a:solidFill>
                <a:latin typeface="微软雅黑"/>
                <a:cs typeface="微软雅黑"/>
              </a:rPr>
              <a:t>发生了什么？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89120" y="2377440"/>
            <a:ext cx="5029200" cy="10058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收入持续增长，毛利率持续下滑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01200" y="2377440"/>
            <a:ext cx="1645920" cy="10058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19"/>
              </a:spcAft>
            </a:pPr>
            <a:r>
              <a:rPr sz="1600" b="0" i="0">
                <a:solidFill>
                  <a:srgbClr val="555E6B"/>
                </a:solidFill>
                <a:latin typeface="微软雅黑"/>
                <a:cs typeface="微软雅黑"/>
              </a:rPr>
              <a:t>描述事实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3657600"/>
            <a:ext cx="10515600" cy="1188720"/>
          </a:xfrm>
          <a:prstGeom prst="roundRect">
            <a:avLst/>
          </a:prstGeom>
          <a:noFill/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1097280" y="3749040"/>
            <a:ext cx="3200400" cy="10058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1F2D5C"/>
                </a:solidFill>
                <a:latin typeface="微软雅黑"/>
                <a:cs typeface="微软雅黑"/>
              </a:rPr>
              <a:t>哪里不正常？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89120" y="3749040"/>
            <a:ext cx="5029200" cy="10058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3条可疑信号标注在看板上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601200" y="3749040"/>
            <a:ext cx="1645920" cy="10058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19"/>
              </a:spcAft>
            </a:pPr>
            <a:r>
              <a:rPr sz="1600" b="0" i="0">
                <a:solidFill>
                  <a:srgbClr val="555E6B"/>
                </a:solidFill>
                <a:latin typeface="微软雅黑"/>
                <a:cs typeface="微软雅黑"/>
              </a:rPr>
              <a:t>标注异常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5029200"/>
            <a:ext cx="10515600" cy="1188720"/>
          </a:xfrm>
          <a:prstGeom prst="roundRect">
            <a:avLst/>
          </a:prstGeom>
          <a:solidFill>
            <a:srgbClr val="ECEFF4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1097280" y="5120640"/>
            <a:ext cx="3200400" cy="10058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1F2D5C"/>
                </a:solidFill>
                <a:latin typeface="微软雅黑"/>
                <a:cs typeface="微软雅黑"/>
              </a:rPr>
              <a:t>接下来看什么？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89120" y="5120640"/>
            <a:ext cx="5029200" cy="10058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"原因分析见模块2-5"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601200" y="5120640"/>
            <a:ext cx="1645920" cy="100584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19"/>
              </a:spcAft>
            </a:pPr>
            <a:r>
              <a:rPr sz="1600" b="0" i="0">
                <a:solidFill>
                  <a:srgbClr val="555E6B"/>
                </a:solidFill>
                <a:latin typeface="微软雅黑"/>
                <a:cs typeface="微软雅黑"/>
              </a:rPr>
              <a:t>引出后续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案例背景：星云智能科技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15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第三部分  案例：星云电子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463040"/>
            <a:ext cx="5303520" cy="4754880"/>
          </a:xfrm>
          <a:prstGeom prst="roundRect">
            <a:avLst/>
          </a:prstGeom>
          <a:solidFill>
            <a:srgbClr val="ECEFF4"/>
          </a:solidFill>
          <a:ln w="12700">
            <a:solidFill>
              <a:srgbClr val="1F2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005840" y="1645920"/>
            <a:ext cx="484632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1F2D5C"/>
                </a:solidFill>
                <a:latin typeface="微软雅黑"/>
                <a:cs typeface="微软雅黑"/>
              </a:rPr>
              <a:t>公司档案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88720" y="2286000"/>
            <a:ext cx="457200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·  行业：工业物联网（IIoT）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8720" y="2926080"/>
            <a:ext cx="457200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·  主营：智能控制模块 + 传感器 + IoT设备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88720" y="3566160"/>
            <a:ext cx="457200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·  阶段：IPO 冲刺期（2026 预计上市）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88720" y="4206240"/>
            <a:ext cx="457200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·  2025 收入：约 2.2 亿（同比翻倍）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88720" y="4846320"/>
            <a:ext cx="457200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·  客户：100 家（A/B/C 三级）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88720" y="5486400"/>
            <a:ext cx="457200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·  产品线：25 款产品 × 3 大类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0" y="1463040"/>
            <a:ext cx="5029200" cy="4754880"/>
          </a:xfrm>
          <a:prstGeom prst="roundRect">
            <a:avLst/>
          </a:prstGeom>
          <a:noFill/>
          <a:ln w="19050">
            <a:solidFill>
              <a:srgbClr val="F26B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6675120" y="1645920"/>
            <a:ext cx="45720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F26B1F"/>
                </a:solidFill>
                <a:latin typeface="微软雅黑"/>
                <a:cs typeface="微软雅黑"/>
              </a:rPr>
              <a:t>可用数据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58000" y="2286000"/>
            <a:ext cx="438912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orders.csv — 12,000+ 笔订单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58000" y="2880360"/>
            <a:ext cx="438912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products.csv — 25 款产品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58000" y="3474720"/>
            <a:ext cx="438912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costs.csv — 月度成本（12×25）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58000" y="4069080"/>
            <a:ext cx="438912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customers.csv — 100 个客户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58000" y="4663440"/>
            <a:ext cx="438912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858000" y="5257800"/>
            <a:ext cx="438912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C0392B"/>
                </a:solidFill>
                <a:latin typeface="微软雅黑"/>
                <a:cs typeface="微软雅黑"/>
              </a:rPr>
              <a:t>💡 数据中埋了 6 类"脏数据"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58000" y="5852160"/>
            <a:ext cx="4389120" cy="5486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C0392B"/>
                </a:solidFill>
                <a:latin typeface="微软雅黑"/>
                <a:cs typeface="微软雅黑"/>
              </a:rPr>
              <a:t>   需要你先体检数据本身！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DBE 阶段总结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33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第六部分  呈现：DBE 经营看板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0936" y="1145988"/>
            <a:ext cx="10058400" cy="5029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879"/>
              </a:spcAft>
            </a:pP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完整链路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：</a:t>
            </a:r>
          </a:p>
          <a:p>
            <a:pPr algn="l">
              <a:spcAft>
                <a:spcPts val="879"/>
              </a:spcAft>
            </a:pPr>
            <a:endParaRPr sz="2200" b="0" i="0" dirty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  Python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分析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→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月度汇总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+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订单明细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→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导出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Excel →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导入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DBE →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搭建看板</a:t>
            </a:r>
            <a:endParaRPr sz="2200" b="0" i="0" dirty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879"/>
              </a:spcAft>
            </a:pPr>
            <a:endParaRPr sz="2200" b="0" i="0" dirty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879"/>
              </a:spcAft>
            </a:pP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你的看板应该包含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：</a:t>
            </a: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  ✓  3 个 KPI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卡片（收入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/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毛利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/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毛利率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）</a:t>
            </a: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  ✓  1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张月度趋势图（收入+毛利率双Y轴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）</a:t>
            </a: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  ✓  1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张产品结构图</a:t>
            </a:r>
            <a:endParaRPr sz="2200" b="0" i="0" dirty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  ✓  1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张客户层级对比图</a:t>
            </a:r>
            <a:endParaRPr sz="2200" b="0" i="0" dirty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  ✓  1 段文字结论（3条信号 +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整体判断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）</a:t>
            </a:r>
          </a:p>
          <a:p>
            <a:pPr algn="l">
              <a:spcAft>
                <a:spcPts val="879"/>
              </a:spcAft>
            </a:pPr>
            <a:endParaRPr sz="2200" b="0" i="0" dirty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879"/>
              </a:spcAft>
            </a:pP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⭐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看板的目的：让管理层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 30 </a:t>
            </a:r>
            <a:r>
              <a:rPr sz="2200" b="0" i="0" dirty="0" err="1">
                <a:solidFill>
                  <a:srgbClr val="1F2D3D"/>
                </a:solidFill>
                <a:latin typeface="微软雅黑"/>
                <a:cs typeface="微软雅黑"/>
              </a:rPr>
              <a:t>秒内看懂"健康还是虚胖</a:t>
            </a:r>
            <a:r>
              <a:rPr sz="2200" b="0" i="0" dirty="0">
                <a:solidFill>
                  <a:srgbClr val="1F2D3D"/>
                </a:solidFill>
                <a:latin typeface="微软雅黑"/>
                <a:cs typeface="微软雅黑"/>
              </a:rPr>
              <a:t>"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实践任务：你是星云电子的经营分析师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34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第七部分  实践任务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463040"/>
            <a:ext cx="10515600" cy="1828800"/>
          </a:xfrm>
          <a:prstGeom prst="roundRect">
            <a:avLst/>
          </a:prstGeom>
          <a:solidFill>
            <a:srgbClr val="ECEFF4"/>
          </a:solidFill>
          <a:ln w="12700">
            <a:solidFill>
              <a:srgbClr val="1F2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463040"/>
            <a:ext cx="10515600" cy="182880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>
              <a:spcAft>
                <a:spcPts val="479"/>
              </a:spcAft>
            </a:pPr>
            <a:r>
              <a:rPr sz="2400" b="1" i="0">
                <a:solidFill>
                  <a:srgbClr val="1F2D5C"/>
                </a:solidFill>
                <a:latin typeface="微软雅黑"/>
                <a:cs typeface="微软雅黑"/>
              </a:rPr>
              <a:t>CFO 的问题：</a:t>
            </a:r>
          </a:p>
          <a:p>
            <a:pPr algn="ctr">
              <a:spcAft>
                <a:spcPts val="479"/>
              </a:spcAft>
            </a:pPr>
            <a:r>
              <a:rPr sz="2400" b="1" i="0">
                <a:solidFill>
                  <a:srgbClr val="1F2D5C"/>
                </a:solidFill>
                <a:latin typeface="微软雅黑"/>
                <a:cs typeface="微软雅黑"/>
              </a:rPr>
              <a:t>"给我一份经营体检报告 —— 我们的增长健康吗？有什么可疑信号？"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65760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0" i="0">
                <a:solidFill>
                  <a:srgbClr val="555E6B"/>
                </a:solidFill>
                <a:latin typeface="微软雅黑"/>
                <a:cs typeface="微软雅黑"/>
              </a:rPr>
              <a:t>你的身份：经营分析师（不是技术开发者）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4389120"/>
            <a:ext cx="10058400" cy="18288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1100"/>
              </a:spcAft>
            </a:pPr>
            <a:r>
              <a:rPr sz="2200" b="0" i="0">
                <a:solidFill>
                  <a:srgbClr val="1F2D3D"/>
                </a:solidFill>
                <a:latin typeface="微软雅黑"/>
                <a:cs typeface="微软雅黑"/>
              </a:rPr>
              <a:t>交付三件事：</a:t>
            </a:r>
          </a:p>
          <a:p>
            <a:pPr algn="l">
              <a:spcAft>
                <a:spcPts val="1100"/>
              </a:spcAft>
            </a:pPr>
            <a:r>
              <a:rPr sz="2200" b="0" i="0">
                <a:solidFill>
                  <a:srgbClr val="1F2D3D"/>
                </a:solidFill>
                <a:latin typeface="微软雅黑"/>
                <a:cs typeface="微软雅黑"/>
              </a:rPr>
              <a:t>   ❶  Python Notebook（数据处理 + 建模 + 可视化）</a:t>
            </a:r>
          </a:p>
          <a:p>
            <a:pPr algn="l">
              <a:spcAft>
                <a:spcPts val="1100"/>
              </a:spcAft>
            </a:pPr>
            <a:r>
              <a:rPr sz="2200" b="0" i="0">
                <a:solidFill>
                  <a:srgbClr val="1F2D3D"/>
                </a:solidFill>
                <a:latin typeface="微软雅黑"/>
                <a:cs typeface="微软雅黑"/>
              </a:rPr>
              <a:t>   ❷  DBE 看板（经营体检报告的可视化版）</a:t>
            </a:r>
          </a:p>
          <a:p>
            <a:pPr algn="l">
              <a:spcAft>
                <a:spcPts val="1100"/>
              </a:spcAft>
            </a:pPr>
            <a:r>
              <a:rPr sz="2200" b="0" i="0">
                <a:solidFill>
                  <a:srgbClr val="1F2D3D"/>
                </a:solidFill>
                <a:latin typeface="微软雅黑"/>
                <a:cs typeface="微软雅黑"/>
              </a:rPr>
              <a:t>   ❸  文字结论（300字以内的初诊报告）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结论模板：数据 → 信号 → 判断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35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第七部分  实践任务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137160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0" i="0">
                <a:solidFill>
                  <a:srgbClr val="555E6B"/>
                </a:solidFill>
                <a:latin typeface="微软雅黑"/>
                <a:cs typeface="微软雅黑"/>
              </a:rPr>
              <a:t>你的文字结论必须包含以下结构：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943100"/>
            <a:ext cx="10515600" cy="4640580"/>
          </a:xfrm>
          <a:prstGeom prst="roundRect">
            <a:avLst/>
          </a:prstGeom>
          <a:solidFill>
            <a:srgbClr val="F8F9FA"/>
          </a:solidFill>
          <a:ln w="19050">
            <a:solidFill>
              <a:srgbClr val="1F2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097280" y="2194560"/>
            <a:ext cx="10058400" cy="38404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3D"/>
                </a:solidFill>
                <a:latin typeface="微软雅黑"/>
                <a:cs typeface="微软雅黑"/>
              </a:rPr>
              <a:t>【整体判断】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3D"/>
                </a:solidFill>
                <a:latin typeface="微软雅黑"/>
                <a:cs typeface="微软雅黑"/>
              </a:rPr>
              <a:t>星云电子2025年增长属于"虚胖型增长"。</a:t>
            </a:r>
          </a:p>
          <a:p>
            <a:pPr algn="l">
              <a:spcAft>
                <a:spcPts val="510"/>
              </a:spcAft>
            </a:pPr>
            <a:endParaRPr sz="1700" b="0" i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3D"/>
                </a:solidFill>
                <a:latin typeface="微软雅黑"/>
                <a:cs typeface="微软雅黑"/>
              </a:rPr>
              <a:t>【数据依据】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3D"/>
                </a:solidFill>
                <a:latin typeface="微软雅黑"/>
                <a:cs typeface="微软雅黑"/>
              </a:rPr>
              <a:t>· 全年收入 X 万元，毛利 Y 万元，综合毛利率 Z%</a:t>
            </a:r>
          </a:p>
          <a:p>
            <a:pPr algn="l">
              <a:spcAft>
                <a:spcPts val="510"/>
              </a:spcAft>
            </a:pPr>
            <a:endParaRPr sz="1700" b="0" i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3D"/>
                </a:solidFill>
                <a:latin typeface="微软雅黑"/>
                <a:cs typeface="微软雅黑"/>
              </a:rPr>
              <a:t>【可疑信号】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3D"/>
                </a:solidFill>
                <a:latin typeface="微软雅黑"/>
                <a:cs typeface="微软雅黑"/>
              </a:rPr>
              <a:t>· 信号1：毛利率从__月的__%下滑至__月的__%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3D"/>
                </a:solidFill>
                <a:latin typeface="微软雅黑"/>
                <a:cs typeface="微软雅黑"/>
              </a:rPr>
              <a:t>· 信号2：__类产品收入占比从__%升至__%，该品类毛利率仅__%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3D"/>
                </a:solidFill>
                <a:latin typeface="微软雅黑"/>
                <a:cs typeface="微软雅黑"/>
              </a:rPr>
              <a:t>· 信号3：A类客户收入占比__%，但毛利率仅__%，低于C类的__%</a:t>
            </a:r>
          </a:p>
          <a:p>
            <a:pPr algn="l">
              <a:spcAft>
                <a:spcPts val="510"/>
              </a:spcAft>
            </a:pPr>
            <a:endParaRPr sz="1700" b="0" i="0">
              <a:solidFill>
                <a:srgbClr val="1F2D3D"/>
              </a:solidFill>
              <a:latin typeface="微软雅黑"/>
              <a:cs typeface="微软雅黑"/>
            </a:endParaRP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3D"/>
                </a:solidFill>
                <a:latin typeface="微软雅黑"/>
                <a:cs typeface="微软雅黑"/>
              </a:rPr>
              <a:t>【待深入问题（留给后续模块）】</a:t>
            </a:r>
          </a:p>
          <a:p>
            <a:pPr algn="l">
              <a:spcAft>
                <a:spcPts val="510"/>
              </a:spcAft>
            </a:pPr>
            <a:r>
              <a:rPr sz="1700" b="0" i="0">
                <a:solidFill>
                  <a:srgbClr val="1F2D3D"/>
                </a:solidFill>
                <a:latin typeface="微软雅黑"/>
                <a:cs typeface="微软雅黑"/>
              </a:rPr>
              <a:t>· 为什么毛利率持续下降？产品？客户？成本？→ 模块2-5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评分标准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36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第七部分  实践任务</a:t>
            </a:r>
          </a:p>
        </p:txBody>
      </p:sp>
      <p:sp>
        <p:nvSpPr>
          <p:cNvPr id="8" name="Rectangle 7"/>
          <p:cNvSpPr/>
          <p:nvPr/>
        </p:nvSpPr>
        <p:spPr>
          <a:xfrm>
            <a:off x="731520" y="1303020"/>
            <a:ext cx="10698480" cy="1005840"/>
          </a:xfrm>
          <a:prstGeom prst="rect">
            <a:avLst/>
          </a:prstGeom>
          <a:solidFill>
            <a:srgbClr val="ECEF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914400" y="1394460"/>
            <a:ext cx="22860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1F2D5C"/>
                </a:solidFill>
                <a:latin typeface="微软雅黑"/>
                <a:cs typeface="微软雅黑"/>
              </a:rPr>
              <a:t>数据建模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0" y="1394460"/>
            <a:ext cx="13716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79"/>
              </a:spcAft>
            </a:pPr>
            <a:r>
              <a:rPr sz="2400" b="1" i="0">
                <a:solidFill>
                  <a:srgbClr val="F26B1F"/>
                </a:solidFill>
                <a:latin typeface="微软雅黑"/>
                <a:cs typeface="微软雅黑"/>
              </a:rPr>
              <a:t>40%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54880" y="1394460"/>
            <a:ext cx="64008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四表关联正确，毛利模型公式准确，月度聚合完整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2583180"/>
            <a:ext cx="22860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1F2D5C"/>
                </a:solidFill>
                <a:latin typeface="微软雅黑"/>
                <a:cs typeface="微软雅黑"/>
              </a:rPr>
              <a:t>信号发现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0" y="2583180"/>
            <a:ext cx="13716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79"/>
              </a:spcAft>
            </a:pPr>
            <a:r>
              <a:rPr sz="2400" b="1" i="0">
                <a:solidFill>
                  <a:srgbClr val="F26B1F"/>
                </a:solidFill>
                <a:latin typeface="微软雅黑"/>
                <a:cs typeface="微软雅黑"/>
              </a:rPr>
              <a:t>30%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2583180"/>
            <a:ext cx="64008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准确识别 3 条信号，数据引用正确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31520" y="3680460"/>
            <a:ext cx="10698480" cy="1005840"/>
          </a:xfrm>
          <a:prstGeom prst="rect">
            <a:avLst/>
          </a:prstGeom>
          <a:solidFill>
            <a:srgbClr val="ECEF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914400" y="3771900"/>
            <a:ext cx="22860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1F2D5C"/>
                </a:solidFill>
                <a:latin typeface="微软雅黑"/>
                <a:cs typeface="微软雅黑"/>
              </a:rPr>
              <a:t>可视呈现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00400" y="3771900"/>
            <a:ext cx="13716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79"/>
              </a:spcAft>
            </a:pPr>
            <a:r>
              <a:rPr sz="2400" b="1" i="0">
                <a:solidFill>
                  <a:srgbClr val="F26B1F"/>
                </a:solidFill>
                <a:latin typeface="微软雅黑"/>
                <a:cs typeface="微软雅黑"/>
              </a:rPr>
              <a:t>20%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54880" y="3771900"/>
            <a:ext cx="64008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DBE 看板包含必要组件，视觉清晰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" y="4960620"/>
            <a:ext cx="22860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1F2D5C"/>
                </a:solidFill>
                <a:latin typeface="微软雅黑"/>
                <a:cs typeface="微软雅黑"/>
              </a:rPr>
              <a:t>表达规范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00400" y="4960620"/>
            <a:ext cx="13716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479"/>
              </a:spcAft>
            </a:pPr>
            <a:r>
              <a:rPr sz="2400" b="1" i="0">
                <a:solidFill>
                  <a:srgbClr val="F26B1F"/>
                </a:solidFill>
                <a:latin typeface="微软雅黑"/>
                <a:cs typeface="微软雅黑"/>
              </a:rPr>
              <a:t>10%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54880" y="4960620"/>
            <a:ext cx="6400800" cy="82296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结论遵循"数据→信号→判断"结构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94360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1" i="0">
                <a:solidFill>
                  <a:srgbClr val="C0392B"/>
                </a:solidFill>
                <a:latin typeface="微软雅黑"/>
                <a:cs typeface="微软雅黑"/>
              </a:rPr>
              <a:t>核心：能像经营分析师一样用数据沟通，比写代码更重要。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模块总结：你完成的三个转变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37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第七部分  实践任务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645920"/>
            <a:ext cx="3474720" cy="4114800"/>
          </a:xfrm>
          <a:prstGeom prst="roundRect">
            <a:avLst/>
          </a:prstGeom>
          <a:noFill/>
          <a:ln w="25400">
            <a:solidFill>
              <a:srgbClr val="1F2D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2011680"/>
            <a:ext cx="347472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>
              <a:spcAft>
                <a:spcPts val="319"/>
              </a:spcAft>
            </a:pPr>
            <a:r>
              <a:rPr sz="1600" b="0" i="0">
                <a:solidFill>
                  <a:srgbClr val="555E6B"/>
                </a:solidFill>
                <a:latin typeface="微软雅黑"/>
                <a:cs typeface="微软雅黑"/>
              </a:rPr>
              <a:t>转变 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560320"/>
            <a:ext cx="3474720" cy="9144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>
              <a:spcAft>
                <a:spcPts val="559"/>
              </a:spcAft>
            </a:pPr>
            <a:r>
              <a:rPr sz="2800" b="1" i="0">
                <a:solidFill>
                  <a:srgbClr val="1F2D5C"/>
                </a:solidFill>
                <a:latin typeface="微软雅黑"/>
                <a:cs typeface="微软雅黑"/>
              </a:rPr>
              <a:t>数据认知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5840" y="3840480"/>
            <a:ext cx="2926080" cy="18288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>
              <a:spcAft>
                <a:spcPts val="1000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知道企业数据如何形成</a:t>
            </a:r>
          </a:p>
          <a:p>
            <a:pPr algn="ctr">
              <a:spcAft>
                <a:spcPts val="1000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理解四张表的业务意义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572000" y="1645920"/>
            <a:ext cx="3474720" cy="4114800"/>
          </a:xfrm>
          <a:prstGeom prst="roundRect">
            <a:avLst/>
          </a:prstGeom>
          <a:noFill/>
          <a:ln w="25400">
            <a:solidFill>
              <a:srgbClr val="F26B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4572000" y="2011680"/>
            <a:ext cx="347472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>
              <a:spcAft>
                <a:spcPts val="319"/>
              </a:spcAft>
            </a:pPr>
            <a:r>
              <a:rPr sz="1600" b="0" i="0">
                <a:solidFill>
                  <a:srgbClr val="555E6B"/>
                </a:solidFill>
                <a:latin typeface="微软雅黑"/>
                <a:cs typeface="微软雅黑"/>
              </a:rPr>
              <a:t>转变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0" y="2560320"/>
            <a:ext cx="3474720" cy="9144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>
              <a:spcAft>
                <a:spcPts val="559"/>
              </a:spcAft>
            </a:pPr>
            <a:r>
              <a:rPr sz="2800" b="1" i="0">
                <a:solidFill>
                  <a:srgbClr val="F26B1F"/>
                </a:solidFill>
                <a:latin typeface="微软雅黑"/>
                <a:cs typeface="微软雅黑"/>
              </a:rPr>
              <a:t>数据建模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3840480"/>
            <a:ext cx="2926080" cy="18288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>
              <a:spcAft>
                <a:spcPts val="1000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能用 Python 完成</a:t>
            </a:r>
          </a:p>
          <a:p>
            <a:pPr algn="ctr">
              <a:spcAft>
                <a:spcPts val="1000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清洗→关联→毛利计算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412480" y="1645920"/>
            <a:ext cx="3474720" cy="4114800"/>
          </a:xfrm>
          <a:prstGeom prst="roundRect">
            <a:avLst/>
          </a:prstGeom>
          <a:noFill/>
          <a:ln w="25400">
            <a:solidFill>
              <a:srgbClr val="C0392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8412480" y="2011680"/>
            <a:ext cx="347472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>
              <a:spcAft>
                <a:spcPts val="319"/>
              </a:spcAft>
            </a:pPr>
            <a:r>
              <a:rPr sz="1600" b="0" i="0">
                <a:solidFill>
                  <a:srgbClr val="555E6B"/>
                </a:solidFill>
                <a:latin typeface="微软雅黑"/>
                <a:cs typeface="微软雅黑"/>
              </a:rPr>
              <a:t>转变 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412480" y="2560320"/>
            <a:ext cx="3474720" cy="9144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>
              <a:spcAft>
                <a:spcPts val="559"/>
              </a:spcAft>
            </a:pPr>
            <a:r>
              <a:rPr sz="2800" b="1" i="0">
                <a:solidFill>
                  <a:srgbClr val="C0392B"/>
                </a:solidFill>
                <a:latin typeface="微软雅黑"/>
                <a:cs typeface="微软雅黑"/>
              </a:rPr>
              <a:t>经营初诊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86800" y="3840480"/>
            <a:ext cx="2926080" cy="18288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ctr">
              <a:spcAft>
                <a:spcPts val="1000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能从趋势中发现异常</a:t>
            </a:r>
          </a:p>
          <a:p>
            <a:pPr algn="ctr">
              <a:spcAft>
                <a:spcPts val="1000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用数据列出可疑信号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F2D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457200" y="457200"/>
            <a:ext cx="109728" cy="594360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10058400" cy="9144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0" i="0" dirty="0" err="1">
                <a:solidFill>
                  <a:srgbClr val="555E6B"/>
                </a:solidFill>
                <a:latin typeface="微软雅黑"/>
                <a:cs typeface="微软雅黑"/>
              </a:rPr>
              <a:t>一句话总结</a:t>
            </a:r>
            <a:endParaRPr sz="2200" b="0" i="0" dirty="0">
              <a:solidFill>
                <a:srgbClr val="555E6B"/>
              </a:solidFill>
              <a:latin typeface="微软雅黑"/>
              <a:cs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2743200"/>
            <a:ext cx="10058400" cy="1371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1800"/>
              </a:spcAft>
            </a:pPr>
            <a:r>
              <a:rPr sz="3600" b="1" i="0">
                <a:solidFill>
                  <a:srgbClr val="FFFFFF"/>
                </a:solidFill>
                <a:latin typeface="微软雅黑"/>
                <a:cs typeface="微软雅黑"/>
              </a:rPr>
              <a:t>财务分析，不只是看报表。</a:t>
            </a:r>
          </a:p>
          <a:p>
            <a:pPr algn="l">
              <a:spcAft>
                <a:spcPts val="1800"/>
              </a:spcAft>
            </a:pPr>
            <a:r>
              <a:rPr sz="3600" b="1" i="0">
                <a:solidFill>
                  <a:srgbClr val="FFFFFF"/>
                </a:solidFill>
                <a:latin typeface="微软雅黑"/>
                <a:cs typeface="微软雅黑"/>
              </a:rPr>
              <a:t>而是：用数据判断企业经营是否健康。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4572000"/>
            <a:ext cx="2743200" cy="54864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914400" y="4846320"/>
            <a:ext cx="10058400" cy="9144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1100"/>
              </a:spcAft>
            </a:pPr>
            <a:r>
              <a:rPr sz="2200" b="0" i="0">
                <a:solidFill>
                  <a:srgbClr val="ECEFF4"/>
                </a:solidFill>
                <a:latin typeface="微软雅黑"/>
                <a:cs typeface="微软雅黑"/>
              </a:rPr>
              <a:t>下一模块预告</a:t>
            </a:r>
          </a:p>
          <a:p>
            <a:pPr algn="l">
              <a:spcAft>
                <a:spcPts val="1100"/>
              </a:spcAft>
            </a:pPr>
            <a:r>
              <a:rPr sz="2200" b="0" i="0">
                <a:solidFill>
                  <a:srgbClr val="ECEFF4"/>
                </a:solidFill>
                <a:latin typeface="微软雅黑"/>
                <a:cs typeface="微软雅黑"/>
              </a:rPr>
              <a:t>收入结构与客户盈利分析 —— 追问"为什么不赚钱"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本模块诊断目标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16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第三部分  案例：星云电子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137160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79"/>
              </a:spcAft>
            </a:pPr>
            <a:r>
              <a:rPr sz="2400" b="1" i="0">
                <a:solidFill>
                  <a:srgbClr val="1F2D5C"/>
                </a:solidFill>
                <a:latin typeface="微软雅黑"/>
                <a:cs typeface="微软雅黑"/>
              </a:rPr>
              <a:t>CFO 的问题 →  增长是健康的还是虚胖的？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228600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0" i="0">
                <a:solidFill>
                  <a:srgbClr val="555E6B"/>
                </a:solidFill>
                <a:latin typeface="微软雅黑"/>
                <a:cs typeface="微软雅黑"/>
              </a:rPr>
              <a:t>你只需要用数据回答：是还是不是，并列出让你怀疑的证据。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3200400"/>
            <a:ext cx="10515600" cy="2926080"/>
          </a:xfrm>
          <a:prstGeom prst="roundRect">
            <a:avLst/>
          </a:prstGeom>
          <a:solidFill>
            <a:srgbClr val="ECEF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097280" y="3474720"/>
            <a:ext cx="137160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1" i="0">
                <a:solidFill>
                  <a:srgbClr val="1F2D5C"/>
                </a:solidFill>
                <a:latin typeface="微软雅黑"/>
                <a:cs typeface="微软雅黑"/>
              </a:rPr>
              <a:t>Step 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0320" y="3474720"/>
            <a:ext cx="137160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1F2D5C"/>
                </a:solidFill>
                <a:latin typeface="微软雅黑"/>
                <a:cs typeface="微软雅黑"/>
              </a:rPr>
              <a:t>建模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14800" y="3474720"/>
            <a:ext cx="685800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用 Python 完成四表关联 + 毛利模型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4297680"/>
            <a:ext cx="137160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1" i="0">
                <a:solidFill>
                  <a:srgbClr val="F26B1F"/>
                </a:solidFill>
                <a:latin typeface="微软雅黑"/>
                <a:cs typeface="微软雅黑"/>
              </a:rPr>
              <a:t>Step 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0320" y="4297680"/>
            <a:ext cx="137160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F26B1F"/>
                </a:solidFill>
                <a:latin typeface="微软雅黑"/>
                <a:cs typeface="微软雅黑"/>
              </a:rPr>
              <a:t>体检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14800" y="4297680"/>
            <a:ext cx="685800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画出趋势图，标注异常月份和数字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97280" y="5120640"/>
            <a:ext cx="137160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1" i="0">
                <a:solidFill>
                  <a:srgbClr val="C0392B"/>
                </a:solidFill>
                <a:latin typeface="微软雅黑"/>
                <a:cs typeface="微软雅黑"/>
              </a:rPr>
              <a:t>Step 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60320" y="5120640"/>
            <a:ext cx="137160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439"/>
              </a:spcAft>
            </a:pPr>
            <a:r>
              <a:rPr sz="2200" b="1" i="0">
                <a:solidFill>
                  <a:srgbClr val="C0392B"/>
                </a:solidFill>
                <a:latin typeface="微软雅黑"/>
                <a:cs typeface="微软雅黑"/>
              </a:rPr>
              <a:t>报告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14800" y="5120640"/>
            <a:ext cx="6858000" cy="6400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列出"可疑信号清单"（不需要解释原因）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Python 读取企业数据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17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第四部分  建模：Python 数据处理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371600"/>
            <a:ext cx="10515600" cy="4269830"/>
          </a:xfrm>
          <a:prstGeom prst="roundRect">
            <a:avLst/>
          </a:prstGeom>
          <a:solidFill>
            <a:srgbClr val="F8F9FA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097280" y="1554480"/>
            <a:ext cx="10058400" cy="384048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5C"/>
                </a:solidFill>
                <a:latin typeface="微软雅黑"/>
                <a:cs typeface="微软雅黑"/>
              </a:rPr>
              <a:t>import pandas as pd</a:t>
            </a: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5C"/>
                </a:solidFill>
                <a:latin typeface="微软雅黑"/>
                <a:cs typeface="微软雅黑"/>
              </a:rPr>
              <a:t>import numpy as np</a:t>
            </a: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5C"/>
                </a:solidFill>
                <a:latin typeface="微软雅黑"/>
                <a:cs typeface="微软雅黑"/>
              </a:rPr>
              <a:t>import matplotlib.pyplot as plt</a:t>
            </a:r>
          </a:p>
          <a:p>
            <a:pPr algn="l">
              <a:spcAft>
                <a:spcPts val="799"/>
              </a:spcAft>
            </a:pPr>
            <a:endParaRPr sz="2000" b="0" i="0">
              <a:solidFill>
                <a:srgbClr val="1F2D5C"/>
              </a:solidFill>
              <a:latin typeface="微软雅黑"/>
              <a:cs typeface="微软雅黑"/>
            </a:endParaRP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5C"/>
                </a:solidFill>
                <a:latin typeface="微软雅黑"/>
                <a:cs typeface="微软雅黑"/>
              </a:rPr>
              <a:t>orders    = pd.read_csv("data/orders.csv")</a:t>
            </a: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5C"/>
                </a:solidFill>
                <a:latin typeface="微软雅黑"/>
                <a:cs typeface="微软雅黑"/>
              </a:rPr>
              <a:t>products  = pd.read_csv("data/products.csv")</a:t>
            </a: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5C"/>
                </a:solidFill>
                <a:latin typeface="微软雅黑"/>
                <a:cs typeface="微软雅黑"/>
              </a:rPr>
              <a:t>costs     = pd.read_csv("data/costs.csv")</a:t>
            </a: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5C"/>
                </a:solidFill>
                <a:latin typeface="微软雅黑"/>
                <a:cs typeface="微软雅黑"/>
              </a:rPr>
              <a:t>customers = pd.read_csv("data/customers.csv")</a:t>
            </a:r>
          </a:p>
          <a:p>
            <a:pPr algn="l">
              <a:spcAft>
                <a:spcPts val="799"/>
              </a:spcAft>
            </a:pPr>
            <a:endParaRPr sz="2000" b="0" i="0">
              <a:solidFill>
                <a:srgbClr val="1F2D5C"/>
              </a:solidFill>
              <a:latin typeface="微软雅黑"/>
              <a:cs typeface="微软雅黑"/>
            </a:endParaRP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5C"/>
                </a:solidFill>
                <a:latin typeface="微软雅黑"/>
                <a:cs typeface="微软雅黑"/>
              </a:rPr>
              <a:t>print(orders.shape)   # (12000+, 11)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76072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555E6B"/>
                </a:solidFill>
                <a:latin typeface="微软雅黑"/>
                <a:cs typeface="微软雅黑"/>
              </a:rPr>
              <a:t>💡 每张表都是一个 DataFrame —— 行=记录，列=字段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检查脏数据：6 项体检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18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第四部分  建模：Python 数据处理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371600"/>
            <a:ext cx="10515600" cy="4572000"/>
          </a:xfrm>
          <a:prstGeom prst="roundRect">
            <a:avLst/>
          </a:prstGeom>
          <a:solidFill>
            <a:srgbClr val="F8F9FA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097280" y="1554480"/>
            <a:ext cx="10058400" cy="43891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# 1. 重复订单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dup = orders.duplicated(subset="order_id")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print(f"重复: {dup.sum()}")</a:t>
            </a:r>
          </a:p>
          <a:p>
            <a:pPr algn="l">
              <a:spcAft>
                <a:spcPts val="540"/>
              </a:spcAft>
            </a:pPr>
            <a:endParaRPr sz="1800" b="0" i="0">
              <a:solidFill>
                <a:srgbClr val="1F2D5C"/>
              </a:solidFill>
              <a:latin typeface="微软雅黑"/>
              <a:cs typeface="微软雅黑"/>
            </a:endParaRP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# 2. 日期缺失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print(f"日期为空: {orders.order_date.isnull().sum()}")</a:t>
            </a:r>
          </a:p>
          <a:p>
            <a:pPr algn="l">
              <a:spcAft>
                <a:spcPts val="540"/>
              </a:spcAft>
            </a:pPr>
            <a:endParaRPr sz="1800" b="0" i="0">
              <a:solidFill>
                <a:srgbClr val="1F2D5C"/>
              </a:solidFill>
              <a:latin typeface="微软雅黑"/>
              <a:cs typeface="微软雅黑"/>
            </a:endParaRP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# 3. 销售额负值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print(f"负值: {(orders.sales_amount &lt; 0).sum()}")</a:t>
            </a:r>
          </a:p>
          <a:p>
            <a:pPr algn="l">
              <a:spcAft>
                <a:spcPts val="540"/>
              </a:spcAft>
            </a:pPr>
            <a:endParaRPr sz="1800" b="0" i="0">
              <a:solidFill>
                <a:srgbClr val="1F2D5C"/>
              </a:solidFill>
              <a:latin typeface="微软雅黑"/>
              <a:cs typeface="微软雅黑"/>
            </a:endParaRP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# 4. 主键越界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bad_pid = ~orders.product_id.isin(products.product_id)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print(f"产品ID越界: {bad_pid.sum()}")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612648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19"/>
              </a:spcAft>
            </a:pPr>
            <a:r>
              <a:rPr sz="1600" b="0" i="0">
                <a:solidFill>
                  <a:srgbClr val="C0392B"/>
                </a:solidFill>
                <a:latin typeface="微软雅黑"/>
                <a:cs typeface="微软雅黑"/>
              </a:rPr>
              <a:t>⚠️ 发现问题 ≠ 全部删除 —— 冲销订单（RVS）是合法业务行为，需保留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数据清洗策略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19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731520" y="137160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99"/>
              </a:spcAft>
            </a:pPr>
            <a:r>
              <a:rPr sz="2000" b="0" i="0">
                <a:solidFill>
                  <a:srgbClr val="555E6B"/>
                </a:solidFill>
                <a:latin typeface="微软雅黑"/>
                <a:cs typeface="微软雅黑"/>
              </a:rPr>
              <a:t>原则：脏数据剔除，合法异常保留，全程可追溯</a:t>
            </a:r>
          </a:p>
        </p:txBody>
      </p:sp>
      <p:sp>
        <p:nvSpPr>
          <p:cNvPr id="9" name="Rectangle 8"/>
          <p:cNvSpPr/>
          <p:nvPr/>
        </p:nvSpPr>
        <p:spPr>
          <a:xfrm>
            <a:off x="713232" y="1906941"/>
            <a:ext cx="10698480" cy="777240"/>
          </a:xfrm>
          <a:prstGeom prst="rect">
            <a:avLst/>
          </a:prstGeom>
          <a:solidFill>
            <a:srgbClr val="ECEF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896112" y="1998381"/>
            <a:ext cx="274320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1" i="0">
                <a:solidFill>
                  <a:srgbClr val="1F2D3D"/>
                </a:solidFill>
                <a:latin typeface="微软雅黑"/>
                <a:cs typeface="微软雅黑"/>
              </a:rPr>
              <a:t>重复记录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22192" y="1998381"/>
            <a:ext cx="457200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→ 去重（保留首条）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68512" y="1998381"/>
            <a:ext cx="256032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1" i="0">
                <a:solidFill>
                  <a:srgbClr val="C0392B"/>
                </a:solidFill>
                <a:latin typeface="微软雅黑"/>
                <a:cs typeface="微软雅黑"/>
              </a:rPr>
              <a:t>剔除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96112" y="2867061"/>
            <a:ext cx="274320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1" i="0">
                <a:solidFill>
                  <a:srgbClr val="1F2D3D"/>
                </a:solidFill>
                <a:latin typeface="微软雅黑"/>
                <a:cs typeface="微软雅黑"/>
              </a:rPr>
              <a:t>日期为空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22192" y="2867061"/>
            <a:ext cx="457200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→ 无法归入月份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68512" y="2867061"/>
            <a:ext cx="256032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1" i="0">
                <a:solidFill>
                  <a:srgbClr val="C0392B"/>
                </a:solidFill>
                <a:latin typeface="微软雅黑"/>
                <a:cs typeface="微软雅黑"/>
              </a:rPr>
              <a:t>剔除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13232" y="3644300"/>
            <a:ext cx="10698480" cy="777240"/>
          </a:xfrm>
          <a:prstGeom prst="rect">
            <a:avLst/>
          </a:prstGeom>
          <a:solidFill>
            <a:srgbClr val="ECEF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896112" y="3735740"/>
            <a:ext cx="274320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1" i="0">
                <a:solidFill>
                  <a:srgbClr val="1F2D3D"/>
                </a:solidFill>
                <a:latin typeface="微软雅黑"/>
                <a:cs typeface="微软雅黑"/>
              </a:rPr>
              <a:t>负值（非RVS）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22192" y="3735740"/>
            <a:ext cx="457200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→ 录入错误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68512" y="3735740"/>
            <a:ext cx="256032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1" i="0">
                <a:solidFill>
                  <a:srgbClr val="C0392B"/>
                </a:solidFill>
                <a:latin typeface="微软雅黑"/>
                <a:cs typeface="微软雅黑"/>
              </a:rPr>
              <a:t>剔除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6112" y="4604420"/>
            <a:ext cx="274320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1" i="0">
                <a:solidFill>
                  <a:srgbClr val="1F2D3D"/>
                </a:solidFill>
                <a:latin typeface="微软雅黑"/>
                <a:cs typeface="微软雅黑"/>
              </a:rPr>
              <a:t>主键越界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22192" y="4604420"/>
            <a:ext cx="457200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→ 无法关联维度表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68512" y="4604420"/>
            <a:ext cx="256032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1" i="0">
                <a:solidFill>
                  <a:srgbClr val="C0392B"/>
                </a:solidFill>
                <a:latin typeface="微软雅黑"/>
                <a:cs typeface="微软雅黑"/>
              </a:rPr>
              <a:t>剔除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31520" y="5577840"/>
            <a:ext cx="10698480" cy="777240"/>
          </a:xfrm>
          <a:prstGeom prst="rect">
            <a:avLst/>
          </a:prstGeom>
          <a:solidFill>
            <a:srgbClr val="ECEF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914400" y="5669280"/>
            <a:ext cx="274320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1" i="0">
                <a:solidFill>
                  <a:srgbClr val="1F2D3D"/>
                </a:solidFill>
                <a:latin typeface="微软雅黑"/>
                <a:cs typeface="微软雅黑"/>
              </a:rPr>
              <a:t>RVS冲销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40480" y="5669280"/>
            <a:ext cx="457200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0" i="0">
                <a:solidFill>
                  <a:srgbClr val="1F2D3D"/>
                </a:solidFill>
                <a:latin typeface="微软雅黑"/>
                <a:cs typeface="微软雅黑"/>
              </a:rPr>
              <a:t>→ 合法退货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86800" y="5669280"/>
            <a:ext cx="2560320" cy="64008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1" i="0">
                <a:solidFill>
                  <a:srgbClr val="2E8B57"/>
                </a:solidFill>
                <a:latin typeface="微软雅黑"/>
                <a:cs typeface="微软雅黑"/>
              </a:rPr>
              <a:t>保留 ⚠️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713232" y="5259288"/>
            <a:ext cx="10515600" cy="1476341"/>
          </a:xfrm>
          <a:prstGeom prst="roundRect">
            <a:avLst/>
          </a:prstGeom>
          <a:solidFill>
            <a:srgbClr val="F8F9FA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941832" y="5349686"/>
            <a:ext cx="10058400" cy="8229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79"/>
              </a:spcAft>
            </a:pP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# </a:t>
            </a: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清洗后</a:t>
            </a:r>
            <a:endParaRPr sz="1400" b="0" i="0" dirty="0">
              <a:solidFill>
                <a:srgbClr val="1F2D5C"/>
              </a:solidFill>
              <a:latin typeface="微软雅黑"/>
              <a:cs typeface="微软雅黑"/>
            </a:endParaRPr>
          </a:p>
          <a:p>
            <a:pPr algn="l">
              <a:spcAft>
                <a:spcPts val="279"/>
              </a:spcAft>
            </a:pP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df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 = </a:t>
            </a: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orders.drop_duplicates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("</a:t>
            </a: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order_id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")</a:t>
            </a:r>
          </a:p>
          <a:p>
            <a:pPr algn="l">
              <a:spcAft>
                <a:spcPts val="279"/>
              </a:spcAft>
            </a:pP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df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 = </a:t>
            </a: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df.dropna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(subset=["</a:t>
            </a: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order_date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"])</a:t>
            </a:r>
          </a:p>
          <a:p>
            <a:pPr algn="l">
              <a:spcAft>
                <a:spcPts val="279"/>
              </a:spcAft>
            </a:pP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df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 = </a:t>
            </a: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df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[</a:t>
            </a: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df.sales_amount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 &gt; 0]</a:t>
            </a:r>
          </a:p>
          <a:p>
            <a:pPr algn="l">
              <a:spcAft>
                <a:spcPts val="279"/>
              </a:spcAft>
            </a:pP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df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 = </a:t>
            </a: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df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[</a:t>
            </a: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df.product_id.isin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(</a:t>
            </a:r>
            <a:r>
              <a:rPr sz="1400" b="0" i="0" dirty="0" err="1">
                <a:solidFill>
                  <a:srgbClr val="1F2D5C"/>
                </a:solidFill>
                <a:latin typeface="微软雅黑"/>
                <a:cs typeface="微软雅黑"/>
              </a:rPr>
              <a:t>valid_pids</a:t>
            </a:r>
            <a:r>
              <a:rPr sz="1400" b="0" i="0" dirty="0">
                <a:solidFill>
                  <a:srgbClr val="1F2D5C"/>
                </a:solidFill>
                <a:latin typeface="微软雅黑"/>
                <a:cs typeface="微软雅黑"/>
              </a:rPr>
              <a:t>)]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join：把四张表连起来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20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第四部分  建模：Python 数据处理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371600"/>
            <a:ext cx="10515600" cy="4389120"/>
          </a:xfrm>
          <a:prstGeom prst="roundRect">
            <a:avLst/>
          </a:prstGeom>
          <a:solidFill>
            <a:srgbClr val="F8F9FA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097280" y="1554480"/>
            <a:ext cx="10058400" cy="420624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# Step 1: 订单 × 产品（知道卖了什么）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df = df.merge(products[["product_id","product_name","category"]],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              on="product_id", how="left")</a:t>
            </a:r>
          </a:p>
          <a:p>
            <a:pPr algn="l">
              <a:spcAft>
                <a:spcPts val="540"/>
              </a:spcAft>
            </a:pPr>
            <a:endParaRPr sz="1800" b="0" i="0">
              <a:solidFill>
                <a:srgbClr val="1F2D5C"/>
              </a:solidFill>
              <a:latin typeface="微软雅黑"/>
              <a:cs typeface="微软雅黑"/>
            </a:endParaRP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# Step 2: × 月度成本（知道花了多少）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df = df.merge(costs[["product_id","month","unit_cost"]],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              left_on=["product_id","月份"],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              right_on=["product_id","month"], how="left")</a:t>
            </a:r>
          </a:p>
          <a:p>
            <a:pPr algn="l">
              <a:spcAft>
                <a:spcPts val="540"/>
              </a:spcAft>
            </a:pPr>
            <a:endParaRPr sz="1800" b="0" i="0">
              <a:solidFill>
                <a:srgbClr val="1F2D5C"/>
              </a:solidFill>
              <a:latin typeface="微软雅黑"/>
              <a:cs typeface="微软雅黑"/>
            </a:endParaRP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# Step 3: × 客户（知道谁买的）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df = df.merge(customers[["customer_id","customer_name",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              "customer_level","region"]], on="customer_id")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6035040"/>
            <a:ext cx="10058400" cy="4572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359"/>
              </a:spcAft>
            </a:pPr>
            <a:r>
              <a:rPr sz="1800" b="1" i="0">
                <a:solidFill>
                  <a:srgbClr val="2E8B57"/>
                </a:solidFill>
                <a:latin typeface="微软雅黑"/>
                <a:cs typeface="微软雅黑"/>
              </a:rPr>
              <a:t>✓ join 完成后，每行订单都"带着"产品名、成本、客户等级信息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毛利模型：本模块第一个经营指标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21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第四部分  建模：Python 数据处理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463040"/>
            <a:ext cx="10515600" cy="1645920"/>
          </a:xfrm>
          <a:prstGeom prst="roundRect">
            <a:avLst/>
          </a:prstGeom>
          <a:solidFill>
            <a:srgbClr val="ECEFF4"/>
          </a:solidFill>
          <a:ln w="12700">
            <a:solidFill>
              <a:srgbClr val="F26B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463040"/>
            <a:ext cx="10515600" cy="1645920"/>
          </a:xfrm>
          <a:prstGeom prst="rect">
            <a:avLst/>
          </a:prstGeom>
          <a:noFill/>
        </p:spPr>
        <p:txBody>
          <a:bodyPr wrap="square" lIns="45720" tIns="18288" rIns="45720" bIns="18288" anchor="ctr">
            <a:spAutoFit/>
          </a:bodyPr>
          <a:lstStyle/>
          <a:p>
            <a:pPr algn="ctr">
              <a:spcAft>
                <a:spcPts val="559"/>
              </a:spcAft>
            </a:pPr>
            <a:r>
              <a:rPr sz="2800" b="1" i="0">
                <a:solidFill>
                  <a:srgbClr val="1F2D5C"/>
                </a:solidFill>
                <a:latin typeface="微软雅黑"/>
                <a:cs typeface="微软雅黑"/>
              </a:rPr>
              <a:t>毛利 = 销售额 − 单位成本 × 数量</a:t>
            </a:r>
          </a:p>
          <a:p>
            <a:pPr algn="ctr">
              <a:spcAft>
                <a:spcPts val="559"/>
              </a:spcAft>
            </a:pPr>
            <a:r>
              <a:rPr sz="2800" b="1" i="0">
                <a:solidFill>
                  <a:srgbClr val="1F2D5C"/>
                </a:solidFill>
                <a:latin typeface="微软雅黑"/>
                <a:cs typeface="微软雅黑"/>
              </a:rPr>
              <a:t>毛利率 = 毛利 ÷ 销售额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3474720"/>
            <a:ext cx="10515600" cy="1371600"/>
          </a:xfrm>
          <a:prstGeom prst="roundRect">
            <a:avLst/>
          </a:prstGeom>
          <a:solidFill>
            <a:srgbClr val="F8F9FA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097280" y="3657600"/>
            <a:ext cx="10058400" cy="11887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5C"/>
                </a:solidFill>
                <a:latin typeface="微软雅黑"/>
                <a:cs typeface="微软雅黑"/>
              </a:rPr>
              <a:t>df['销售成本'] = df['unit_cost'] * df['quantity']</a:t>
            </a: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5C"/>
                </a:solidFill>
                <a:latin typeface="微软雅黑"/>
                <a:cs typeface="微软雅黑"/>
              </a:rPr>
              <a:t>df['毛利']     = df['sales_amount'] - df['销售成本']</a:t>
            </a: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5C"/>
                </a:solidFill>
                <a:latin typeface="微软雅黑"/>
                <a:cs typeface="微软雅黑"/>
              </a:rPr>
              <a:t>df['毛利率']   = df['毛利'] / df['sales_amount']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5303520"/>
            <a:ext cx="10058400" cy="9144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📊 建好模型后，每笔订单都有了"赚不赚钱"的标签</a:t>
            </a: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    接下来按月聚合，看全年趋势。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0" y="502920"/>
            <a:ext cx="164592" cy="502920"/>
          </a:xfrm>
          <a:prstGeom prst="rect">
            <a:avLst/>
          </a:prstGeom>
          <a:solidFill>
            <a:srgbClr val="F26B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822960" y="411480"/>
            <a:ext cx="10058400" cy="73152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99"/>
              </a:spcAft>
            </a:pPr>
            <a:r>
              <a:rPr sz="3000" b="1" i="0">
                <a:solidFill>
                  <a:srgbClr val="1F2D5C"/>
                </a:solidFill>
                <a:latin typeface="微软雅黑"/>
                <a:cs typeface="微软雅黑"/>
              </a:rPr>
              <a:t>按月聚合：从订单级 → 经营级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640" y="1115568"/>
            <a:ext cx="11091672" cy="27432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515600" y="502920"/>
            <a:ext cx="1188720" cy="36576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r">
              <a:spcAft>
                <a:spcPts val="239"/>
              </a:spcAft>
            </a:pPr>
            <a:r>
              <a:rPr sz="1200" b="0" i="0">
                <a:solidFill>
                  <a:srgbClr val="555E6B"/>
                </a:solidFill>
                <a:latin typeface="微软雅黑"/>
                <a:cs typeface="微软雅黑"/>
              </a:rPr>
              <a:t>22 /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6537960"/>
            <a:ext cx="11091672" cy="18288"/>
          </a:xfrm>
          <a:prstGeom prst="rect">
            <a:avLst/>
          </a:prstGeom>
          <a:solidFill>
            <a:srgbClr val="D9DD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548640" y="6583680"/>
            <a:ext cx="11091672" cy="228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219"/>
              </a:spcAft>
            </a:pPr>
            <a:r>
              <a:rPr sz="1100" b="0" i="0">
                <a:solidFill>
                  <a:srgbClr val="555E6B"/>
                </a:solidFill>
                <a:latin typeface="微软雅黑"/>
                <a:cs typeface="微软雅黑"/>
              </a:rPr>
              <a:t>《智能财务综合实验》· 模块1  企业经营数据认知与建模    第四部分  建模：Python 数据处理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371600"/>
            <a:ext cx="10515600" cy="3840480"/>
          </a:xfrm>
          <a:prstGeom prst="roundRect">
            <a:avLst/>
          </a:prstGeom>
          <a:solidFill>
            <a:srgbClr val="F8F9FA"/>
          </a:solidFill>
          <a:ln w="12700">
            <a:solidFill>
              <a:srgbClr val="D9DD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097280" y="1554480"/>
            <a:ext cx="10058400" cy="36576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df['月份'] = pd.to_datetime(df['order_date']).dt.strftime('%Y-%m')</a:t>
            </a:r>
          </a:p>
          <a:p>
            <a:pPr algn="l">
              <a:spcAft>
                <a:spcPts val="540"/>
              </a:spcAft>
            </a:pPr>
            <a:endParaRPr sz="1800" b="0" i="0">
              <a:solidFill>
                <a:srgbClr val="1F2D5C"/>
              </a:solidFill>
              <a:latin typeface="微软雅黑"/>
              <a:cs typeface="微软雅黑"/>
            </a:endParaRP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monthly = df.groupby('月份').agg(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    收入=('sales_amount', 'sum'),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    成本=('销售成本', 'sum'),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    毛利=('毛利', 'sum'),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    订单数=('order_id', 'count'),</a:t>
            </a: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).reset_index()</a:t>
            </a:r>
          </a:p>
          <a:p>
            <a:pPr algn="l">
              <a:spcAft>
                <a:spcPts val="540"/>
              </a:spcAft>
            </a:pPr>
            <a:endParaRPr sz="1800" b="0" i="0">
              <a:solidFill>
                <a:srgbClr val="1F2D5C"/>
              </a:solidFill>
              <a:latin typeface="微软雅黑"/>
              <a:cs typeface="微软雅黑"/>
            </a:endParaRPr>
          </a:p>
          <a:p>
            <a:pPr algn="l">
              <a:spcAft>
                <a:spcPts val="540"/>
              </a:spcAft>
            </a:pPr>
            <a:r>
              <a:rPr sz="1800" b="0" i="0">
                <a:solidFill>
                  <a:srgbClr val="1F2D5C"/>
                </a:solidFill>
                <a:latin typeface="微软雅黑"/>
                <a:cs typeface="微软雅黑"/>
              </a:rPr>
              <a:t>monthly['毛利率'] = monthly['毛利'] / monthly['收入']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486400"/>
            <a:ext cx="10058400" cy="914400"/>
          </a:xfrm>
          <a:prstGeom prst="rect">
            <a:avLst/>
          </a:prstGeom>
          <a:noFill/>
        </p:spPr>
        <p:txBody>
          <a:bodyPr wrap="square" lIns="45720" tIns="18288" rIns="45720" bIns="18288" anchor="t">
            <a:spAutoFit/>
          </a:bodyPr>
          <a:lstStyle/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✓ 聚合后得到 12 行 —— 每月一个"经营快照"</a:t>
            </a:r>
          </a:p>
          <a:p>
            <a:pPr algn="l">
              <a:spcAft>
                <a:spcPts val="799"/>
              </a:spcAft>
            </a:pPr>
            <a:r>
              <a:rPr sz="2000" b="0" i="0">
                <a:solidFill>
                  <a:srgbClr val="1F2D3D"/>
                </a:solidFill>
                <a:latin typeface="微软雅黑"/>
                <a:cs typeface="微软雅黑"/>
              </a:rPr>
              <a:t>   可以直接画趋势图，观察全年经营节奏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2061</Words>
  <Application>Microsoft Office PowerPoint</Application>
  <PresentationFormat>宽屏</PresentationFormat>
  <Paragraphs>346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He Ruiqing</dc:creator>
  <cp:keywords/>
  <dc:description>generated using python-pptx</dc:description>
  <cp:lastModifiedBy>He Ruiqing</cp:lastModifiedBy>
  <cp:revision>3</cp:revision>
  <dcterms:created xsi:type="dcterms:W3CDTF">2013-01-27T09:14:16Z</dcterms:created>
  <dcterms:modified xsi:type="dcterms:W3CDTF">2026-06-04T00:32:20Z</dcterms:modified>
  <cp:category/>
</cp:coreProperties>
</file>