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7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30352" y="5440680"/>
            <a:ext cx="4480560" cy="0"/>
          </a:xfrm>
          <a:prstGeom prst="line">
            <a:avLst/>
          </a:prstGeom>
          <a:noFill/>
          <a:ln w="27940">
            <a:solidFill>
              <a:srgbClr val="2F80C0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640080" y="960120"/>
            <a:ext cx="4480560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软科中国大学排名</a:t>
            </a:r>
            <a:endParaRPr lang="en-US" sz="2600" dirty="0"/>
          </a:p>
          <a:p>
            <a:pPr indent="0" marL="0">
              <a:buNone/>
            </a:pPr>
            <a:r>
              <a:rPr lang="en-US" sz="260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数据分析课程汇报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658368" y="2651760"/>
            <a:ext cx="41605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5B657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基于网络爬虫、数据清洗、交互式可视化与机器学习建模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58368" y="4069080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2F80C0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课程主题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658368" y="4315968"/>
            <a:ext cx="3931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从 590 所高校排名数据中识别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分布规律、地区差异与层次梯队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658368" y="58064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8090A0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汇报人：__________    日期：__________</a:t>
            </a:r>
            <a:endParaRPr lang="en-US" sz="950" dirty="0"/>
          </a:p>
        </p:txBody>
      </p:sp>
      <p:pic>
        <p:nvPicPr>
          <p:cNvPr id="8" name="Image 0" descr="/mnt/data/title_montag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7800" y="1605915"/>
            <a:ext cx="6400800" cy="3600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38912" y="804672"/>
            <a:ext cx="11292840" cy="0"/>
          </a:xfrm>
          <a:prstGeom prst="line">
            <a:avLst/>
          </a:prstGeom>
          <a:noFill/>
          <a:ln w="15240">
            <a:solidFill>
              <a:srgbClr val="D8E1EA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10241280" y="384048"/>
            <a:ext cx="155448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50" b="1" dirty="0">
                <a:solidFill>
                  <a:srgbClr val="2F80C0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项目概览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310896"/>
            <a:ext cx="80467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1. 项目概览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30352" y="896112"/>
            <a:ext cx="108813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57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研究对象为 2026 年软科中国大学排名数据，围绕“抓取—清洗—分析—建模”形成完整实验闭环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594360" y="1170432"/>
            <a:ext cx="1234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2F80C0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590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594360" y="1591056"/>
            <a:ext cx="12344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5B657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高校总量</a:t>
            </a:r>
            <a:endParaRPr lang="en-US" sz="950" dirty="0"/>
          </a:p>
        </p:txBody>
      </p:sp>
      <p:sp>
        <p:nvSpPr>
          <p:cNvPr id="8" name="Text 6"/>
          <p:cNvSpPr/>
          <p:nvPr/>
        </p:nvSpPr>
        <p:spPr>
          <a:xfrm>
            <a:off x="1920240" y="1170432"/>
            <a:ext cx="1234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2F80C0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500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1920240" y="1591056"/>
            <a:ext cx="12344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5B657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有评分高校</a:t>
            </a:r>
            <a:endParaRPr lang="en-US" sz="950" dirty="0"/>
          </a:p>
        </p:txBody>
      </p:sp>
      <p:sp>
        <p:nvSpPr>
          <p:cNvPr id="10" name="Text 8"/>
          <p:cNvSpPr/>
          <p:nvPr/>
        </p:nvSpPr>
        <p:spPr>
          <a:xfrm>
            <a:off x="3246120" y="1170432"/>
            <a:ext cx="1234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E96A5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90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3246120" y="1591056"/>
            <a:ext cx="12344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5B657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未评分高校</a:t>
            </a:r>
            <a:endParaRPr lang="en-US" sz="950" dirty="0"/>
          </a:p>
        </p:txBody>
      </p:sp>
      <p:sp>
        <p:nvSpPr>
          <p:cNvPr id="12" name="Text 10"/>
          <p:cNvSpPr/>
          <p:nvPr/>
        </p:nvSpPr>
        <p:spPr>
          <a:xfrm>
            <a:off x="4572000" y="1170432"/>
            <a:ext cx="14173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56A7C7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10</a:t>
            </a:r>
            <a:endParaRPr lang="en-US" sz="2200" dirty="0"/>
          </a:p>
        </p:txBody>
      </p:sp>
      <p:sp>
        <p:nvSpPr>
          <p:cNvPr id="13" name="Text 11"/>
          <p:cNvSpPr/>
          <p:nvPr/>
        </p:nvSpPr>
        <p:spPr>
          <a:xfrm>
            <a:off x="4572000" y="1591056"/>
            <a:ext cx="14173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5B657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核心图表</a:t>
            </a:r>
            <a:endParaRPr lang="en-US" sz="950" dirty="0"/>
          </a:p>
        </p:txBody>
      </p:sp>
      <p:sp>
        <p:nvSpPr>
          <p:cNvPr id="14" name="Text 12"/>
          <p:cNvSpPr/>
          <p:nvPr/>
        </p:nvSpPr>
        <p:spPr>
          <a:xfrm>
            <a:off x="594360" y="1965960"/>
            <a:ext cx="1828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研究目标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658368" y="2240280"/>
            <a:ext cx="5257800" cy="23317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/>
          <a:lstStyle/>
          <a:p>
            <a:pPr marL="228600" indent="-228600">
              <a:buSzPct val="100000"/>
              <a:buChar char="•"/>
            </a:pPr>
            <a:r>
              <a:rPr lang="en-US" sz="13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自动获取大学排名、名称、省份、类型、总分与校徽链接等字段</a:t>
            </a:r>
            <a:pPr indent="0" marL="0">
              <a:buNone/>
            </a:pPr>
            <a:endParaRPr lang="en-US" sz="1380" dirty="0"/>
          </a:p>
          <a:p>
            <a:pPr marL="228600" indent="-228600">
              <a:buSzPct val="100000"/>
              <a:buChar char="•"/>
            </a:pPr>
            <a:r>
              <a:rPr lang="en-US" sz="13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用可视化图表展现高校在总分、地区和类型上的结构差异</a:t>
            </a:r>
            <a:pPr indent="0" marL="0">
              <a:buNone/>
            </a:pPr>
            <a:endParaRPr lang="en-US" sz="1380" dirty="0"/>
          </a:p>
          <a:p>
            <a:pPr marL="228600" indent="-228600">
              <a:buSzPct val="100000"/>
              <a:buChar char="•"/>
            </a:pPr>
            <a:r>
              <a:rPr lang="en-US" sz="13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通过线性回归与 K-Means 聚类提炼排名背后的统计规律</a:t>
            </a:r>
            <a:endParaRPr lang="en-US" sz="1380" dirty="0"/>
          </a:p>
        </p:txBody>
      </p:sp>
      <p:sp>
        <p:nvSpPr>
          <p:cNvPr id="16" name="Text 14"/>
          <p:cNvSpPr/>
          <p:nvPr/>
        </p:nvSpPr>
        <p:spPr>
          <a:xfrm>
            <a:off x="594360" y="4754880"/>
            <a:ext cx="1828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项目数据特征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658368" y="5029200"/>
            <a:ext cx="5257800" cy="11704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/>
          <a:lstStyle/>
          <a:p>
            <a:pPr marL="228600" indent="-228600">
              <a:buSzPct val="100000"/>
              <a:buChar char="•"/>
            </a:pPr>
            <a:r>
              <a:rPr lang="en-US" sz="12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评分数据呈明显右偏：均值 216.2，中位数 171.4</a:t>
            </a:r>
            <a:pPr indent="0" marL="0">
              <a:buNone/>
            </a:pPr>
            <a:endParaRPr lang="en-US" sz="1280" dirty="0"/>
          </a:p>
          <a:p>
            <a:pPr marL="228600" indent="-228600">
              <a:buSzPct val="100000"/>
              <a:buChar char="•"/>
            </a:pPr>
            <a:r>
              <a:rPr lang="en-US" sz="12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多数高校总分位于 150–250 区间，头部院校拉开巨大差距</a:t>
            </a:r>
            <a:pPr indent="0" marL="0">
              <a:buNone/>
            </a:pPr>
            <a:endParaRPr lang="en-US" sz="1280" dirty="0"/>
          </a:p>
          <a:p>
            <a:pPr marL="228600" indent="-228600">
              <a:buSzPct val="100000"/>
              <a:buChar char="•"/>
            </a:pPr>
            <a:r>
              <a:rPr lang="en-US" sz="12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字段简单但覆盖面广，适合作为课程项目的数据分析样例</a:t>
            </a:r>
            <a:endParaRPr lang="en-US" sz="1280" dirty="0"/>
          </a:p>
        </p:txBody>
      </p:sp>
      <p:pic>
        <p:nvPicPr>
          <p:cNvPr id="18" name="Image 0" descr="/mnt/data/10_词云图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6520" y="2771775"/>
            <a:ext cx="5257800" cy="2366010"/>
          </a:xfrm>
          <a:prstGeom prst="rect">
            <a:avLst/>
          </a:prstGeom>
        </p:spPr>
      </p:pic>
      <p:sp>
        <p:nvSpPr>
          <p:cNvPr id="19" name="Text 16"/>
          <p:cNvSpPr/>
          <p:nvPr/>
        </p:nvSpPr>
        <p:spPr>
          <a:xfrm>
            <a:off x="502920" y="6492240"/>
            <a:ext cx="10972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7A8594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数据来源：2026 软科中国大学排名；图表基于用户提供的 Python 代码与报告整理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7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38912" y="804672"/>
            <a:ext cx="11292840" cy="0"/>
          </a:xfrm>
          <a:prstGeom prst="line">
            <a:avLst/>
          </a:prstGeom>
          <a:noFill/>
          <a:ln w="15240">
            <a:solidFill>
              <a:srgbClr val="D8E1EA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10241280" y="384048"/>
            <a:ext cx="155448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50" b="1" dirty="0">
                <a:solidFill>
                  <a:srgbClr val="2F80C0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技术流程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310896"/>
            <a:ext cx="80467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2. 数据爬取与清洗流程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30352" y="896112"/>
            <a:ext cx="108813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57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核心代码采用“优先 JSON API、失败回退 HTML”的双路径方案，兼顾完整性与鲁棒性</a:t>
            </a:r>
            <a:endParaRPr lang="en-US" sz="1050" dirty="0"/>
          </a:p>
        </p:txBody>
      </p:sp>
      <p:pic>
        <p:nvPicPr>
          <p:cNvPr id="6" name="Image 0" descr="/mnt/data/crawler_flo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0934" y="1188720"/>
            <a:ext cx="3456012" cy="516636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5669280" y="1234440"/>
            <a:ext cx="237744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代码实现要点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5687568" y="1572768"/>
            <a:ext cx="5806440" cy="32461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/>
          <a:lstStyle/>
          <a:p>
            <a:pPr marL="228600" indent="-228600">
              <a:buSzPct val="100000"/>
              <a:buChar char="•"/>
            </a:pPr>
            <a:r>
              <a:rPr lang="en-US" sz="132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请求 JSON API，一次性拿到全部排名数据；若请求失败，再解析首页 HTML 表格（仅 30 条）</a:t>
            </a:r>
            <a:pPr indent="0" marL="0">
              <a:buNone/>
            </a:pPr>
            <a:endParaRPr lang="en-US" sz="1320" dirty="0"/>
          </a:p>
          <a:p>
            <a:pPr marL="228600" indent="-228600">
              <a:buSzPct val="100000"/>
              <a:buChar char="•"/>
            </a:pPr>
            <a:r>
              <a:rPr lang="en-US" sz="132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统一映射为 DataFrame：排名、大学名称、省市、类型、总分、校徽链接</a:t>
            </a:r>
            <a:pPr indent="0" marL="0">
              <a:buNone/>
            </a:pPr>
            <a:endParaRPr lang="en-US" sz="1320" dirty="0"/>
          </a:p>
          <a:p>
            <a:pPr marL="228600" indent="-228600">
              <a:buSzPct val="100000"/>
              <a:buChar char="•"/>
            </a:pPr>
            <a:r>
              <a:rPr lang="en-US" sz="132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使用 to_numeric 完成字段类型转换，保证后续统计与建模可用</a:t>
            </a:r>
            <a:pPr indent="0" marL="0">
              <a:buNone/>
            </a:pPr>
            <a:endParaRPr lang="en-US" sz="1320" dirty="0"/>
          </a:p>
          <a:p>
            <a:pPr marL="228600" indent="-228600">
              <a:buSzPct val="100000"/>
              <a:buChar char="•"/>
            </a:pPr>
            <a:r>
              <a:rPr lang="en-US" sz="132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数据清洗包含去重、缺失值标记以及 IQR 异常值检测；顶尖高校高分视为合理异常并保留</a:t>
            </a:r>
            <a:pPr indent="0" marL="0">
              <a:buNone/>
            </a:pPr>
            <a:endParaRPr lang="en-US" sz="1320" dirty="0"/>
          </a:p>
          <a:p>
            <a:pPr marL="228600" indent="-228600">
              <a:buSzPct val="100000"/>
              <a:buChar char="•"/>
            </a:pPr>
            <a:r>
              <a:rPr lang="en-US" sz="132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最终结果保存为 CSV，便于可视化脚本和后续复用</a:t>
            </a:r>
            <a:endParaRPr lang="en-US" sz="1320" dirty="0"/>
          </a:p>
        </p:txBody>
      </p:sp>
      <p:sp>
        <p:nvSpPr>
          <p:cNvPr id="9" name="Text 6"/>
          <p:cNvSpPr/>
          <p:nvPr/>
        </p:nvSpPr>
        <p:spPr>
          <a:xfrm>
            <a:off x="5669280" y="5074920"/>
            <a:ext cx="1828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清洗结果</a:t>
            </a: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5687568" y="5358384"/>
            <a:ext cx="5623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2F80C0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590</a:t>
            </a:r>
            <a:pPr indent="0" marL="0">
              <a:buNone/>
            </a:pPr>
            <a:r>
              <a:rPr lang="en-US" sz="130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 条记录保留；其中 </a:t>
            </a:r>
            <a:pPr indent="0" marL="0">
              <a:buNone/>
            </a:pPr>
            <a:r>
              <a:rPr lang="en-US" sz="2400" b="1" dirty="0">
                <a:solidFill>
                  <a:srgbClr val="2F80C0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500</a:t>
            </a:r>
            <a:pPr indent="0" marL="0">
              <a:buNone/>
            </a:pPr>
            <a:r>
              <a:rPr lang="en-US" sz="130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 所有评分，</a:t>
            </a:r>
            <a:pPr indent="0" marL="0">
              <a:buNone/>
            </a:pPr>
            <a:r>
              <a:rPr lang="en-US" sz="2400" b="1" dirty="0">
                <a:solidFill>
                  <a:srgbClr val="E96A5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90</a:t>
            </a:r>
            <a:pPr indent="0" marL="0">
              <a:buNone/>
            </a:pPr>
            <a:r>
              <a:rPr lang="en-US" sz="130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 所未评分。</a:t>
            </a:r>
            <a:endParaRPr lang="en-US" sz="2400" dirty="0"/>
          </a:p>
        </p:txBody>
      </p:sp>
      <p:sp>
        <p:nvSpPr>
          <p:cNvPr id="11" name="Text 8"/>
          <p:cNvSpPr/>
          <p:nvPr/>
        </p:nvSpPr>
        <p:spPr>
          <a:xfrm>
            <a:off x="5687568" y="5779008"/>
            <a:ext cx="5532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5B657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这一流程体现了课程项目中“工程实现 + 数据分析”结合的完整思路。</a:t>
            </a:r>
            <a:endParaRPr lang="en-US" sz="1250" dirty="0"/>
          </a:p>
        </p:txBody>
      </p:sp>
      <p:sp>
        <p:nvSpPr>
          <p:cNvPr id="12" name="Text 9"/>
          <p:cNvSpPr/>
          <p:nvPr/>
        </p:nvSpPr>
        <p:spPr>
          <a:xfrm>
            <a:off x="502920" y="6492240"/>
            <a:ext cx="10972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7A8594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数据来源：2026 软科中国大学排名；图表基于用户提供的 Python 代码与报告整理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7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38912" y="804672"/>
            <a:ext cx="11292840" cy="0"/>
          </a:xfrm>
          <a:prstGeom prst="line">
            <a:avLst/>
          </a:prstGeom>
          <a:noFill/>
          <a:ln w="15240">
            <a:solidFill>
              <a:srgbClr val="D8E1EA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10241280" y="384048"/>
            <a:ext cx="155448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50" b="1" dirty="0">
                <a:solidFill>
                  <a:srgbClr val="2F80C0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结果分析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310896"/>
            <a:ext cx="80467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3. 总分结构：头部集中、长尾明显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30352" y="896112"/>
            <a:ext cx="108813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57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Top 20 展示头部高校显著领先；分段统计说明大部分高校集中在较低分数区间</a:t>
            </a:r>
            <a:endParaRPr lang="en-US" sz="1050" dirty="0"/>
          </a:p>
        </p:txBody>
      </p:sp>
      <p:pic>
        <p:nvPicPr>
          <p:cNvPr id="6" name="Image 0" descr="/mnt/data/01_Top20总分条形图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920" y="1954530"/>
            <a:ext cx="5715000" cy="2857500"/>
          </a:xfrm>
          <a:prstGeom prst="rect">
            <a:avLst/>
          </a:prstGeom>
        </p:spPr>
      </p:pic>
      <p:pic>
        <p:nvPicPr>
          <p:cNvPr id="7" name="Image 1" descr="/mnt/data/02_总分分段分布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6520" y="1175004"/>
            <a:ext cx="5212080" cy="2084832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6537960" y="3611880"/>
            <a:ext cx="14630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观察结论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6510528" y="3913632"/>
            <a:ext cx="4892040" cy="17830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/>
          <a:lstStyle/>
          <a:p>
            <a:pPr marL="228600" indent="-228600">
              <a:buSzPct val="100000"/>
              <a:buChar char="•"/>
            </a:pPr>
            <a:r>
              <a:rPr lang="en-US" sz="132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清华大学 1087.1 分、北京大学 1036.3 分，远高于其他高校</a:t>
            </a:r>
            <a:pPr indent="0" marL="0">
              <a:buNone/>
            </a:pPr>
            <a:endParaRPr lang="en-US" sz="1320" dirty="0"/>
          </a:p>
          <a:p>
            <a:pPr marL="228600" indent="-228600">
              <a:buSzPct val="100000"/>
              <a:buChar char="•"/>
            </a:pPr>
            <a:r>
              <a:rPr lang="en-US" sz="132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500 所有评分高校中，319 所低于 200 分，仅 25 所高于 500 分</a:t>
            </a:r>
            <a:pPr indent="0" marL="0">
              <a:buNone/>
            </a:pPr>
            <a:endParaRPr lang="en-US" sz="1320" dirty="0"/>
          </a:p>
          <a:p>
            <a:pPr marL="228600" indent="-228600">
              <a:buSzPct val="100000"/>
              <a:buChar char="•"/>
            </a:pPr>
            <a:r>
              <a:rPr lang="en-US" sz="132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整体形成典型“金字塔型”实力分布：头部集中，尾部长度大</a:t>
            </a:r>
            <a:endParaRPr lang="en-US" sz="1320" dirty="0"/>
          </a:p>
        </p:txBody>
      </p:sp>
      <p:sp>
        <p:nvSpPr>
          <p:cNvPr id="10" name="Text 6"/>
          <p:cNvSpPr/>
          <p:nvPr/>
        </p:nvSpPr>
        <p:spPr>
          <a:xfrm>
            <a:off x="502920" y="6492240"/>
            <a:ext cx="10972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7A8594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数据来源：2026 软科中国大学排名；图表基于用户提供的 Python 代码与报告整理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38912" y="804672"/>
            <a:ext cx="11292840" cy="0"/>
          </a:xfrm>
          <a:prstGeom prst="line">
            <a:avLst/>
          </a:prstGeom>
          <a:noFill/>
          <a:ln w="15240">
            <a:solidFill>
              <a:srgbClr val="D8E1EA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10241280" y="384048"/>
            <a:ext cx="155448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50" b="1" dirty="0">
                <a:solidFill>
                  <a:srgbClr val="2F80C0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地区分布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310896"/>
            <a:ext cx="80467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4. 地理格局：东部密集，核心城市群优势明显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30352" y="896112"/>
            <a:ext cx="108813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57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数量领先：江苏 39 / 山东 33 / 河南 31；均分领先：北京 379.0 / 上海 336.9 / 天津 254.9</a:t>
            </a:r>
            <a:endParaRPr lang="en-US" sz="1050" dirty="0"/>
          </a:p>
        </p:txBody>
      </p:sp>
      <p:pic>
        <p:nvPicPr>
          <p:cNvPr id="6" name="Image 0" descr="/mnt/data/03_全国地理分布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882521"/>
            <a:ext cx="6537960" cy="3595878"/>
          </a:xfrm>
          <a:prstGeom prst="rect">
            <a:avLst/>
          </a:prstGeom>
        </p:spPr>
      </p:pic>
      <p:pic>
        <p:nvPicPr>
          <p:cNvPr id="7" name="Image 1" descr="/mnt/data/07_省份平均分排行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4032" y="2308860"/>
            <a:ext cx="4572000" cy="2514600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502920" y="6492240"/>
            <a:ext cx="10972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7A8594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数据来源：2026 软科中国大学排名；图表基于用户提供的 Python 代码与报告整理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38912" y="804672"/>
            <a:ext cx="11292840" cy="0"/>
          </a:xfrm>
          <a:prstGeom prst="line">
            <a:avLst/>
          </a:prstGeom>
          <a:noFill/>
          <a:ln w="15240">
            <a:solidFill>
              <a:srgbClr val="D8E1EA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10241280" y="384048"/>
            <a:ext cx="155448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50" b="1" dirty="0">
                <a:solidFill>
                  <a:srgbClr val="2F80C0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院校类型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310896"/>
            <a:ext cx="80467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5. 院校类型：综合类均分最高，理工类数量最多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30352" y="896112"/>
            <a:ext cx="108813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57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理工类 193 所居首；综合类平均分 256.1 分最高；不同类型高校的分数离散程度存在明显差异</a:t>
            </a:r>
            <a:endParaRPr lang="en-US" sz="1050" dirty="0"/>
          </a:p>
        </p:txBody>
      </p:sp>
      <p:pic>
        <p:nvPicPr>
          <p:cNvPr id="6" name="Image 0" descr="/mnt/data/04_类型数量与平均分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920" y="2468880"/>
            <a:ext cx="5486400" cy="2468880"/>
          </a:xfrm>
          <a:prstGeom prst="rect">
            <a:avLst/>
          </a:prstGeom>
        </p:spPr>
      </p:pic>
      <p:pic>
        <p:nvPicPr>
          <p:cNvPr id="7" name="Image 1" descr="/mnt/data/06_各类型总分箱线图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640" y="2296287"/>
            <a:ext cx="5440680" cy="2448306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6355080" y="5486400"/>
            <a:ext cx="5212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5B657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箱线图显示：综合类与理工类高校的上限更高、分数跨度更大；师范和农业类相对集中，反映出不同办学类型在评价体系中的差异化定位。</a:t>
            </a:r>
            <a:endParaRPr lang="en-US" sz="1150" dirty="0"/>
          </a:p>
        </p:txBody>
      </p:sp>
      <p:sp>
        <p:nvSpPr>
          <p:cNvPr id="9" name="Text 5"/>
          <p:cNvSpPr/>
          <p:nvPr/>
        </p:nvSpPr>
        <p:spPr>
          <a:xfrm>
            <a:off x="502920" y="6492240"/>
            <a:ext cx="10972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7A8594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数据来源：2026 软科中国大学排名；图表基于用户提供的 Python 代码与报告整理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7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38912" y="804672"/>
            <a:ext cx="11292840" cy="0"/>
          </a:xfrm>
          <a:prstGeom prst="line">
            <a:avLst/>
          </a:prstGeom>
          <a:noFill/>
          <a:ln w="15240">
            <a:solidFill>
              <a:srgbClr val="D8E1EA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10241280" y="384048"/>
            <a:ext cx="155448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50" b="1" dirty="0">
                <a:solidFill>
                  <a:srgbClr val="2F80C0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建模分析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310896"/>
            <a:ext cx="80467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6. 模型分析：回归刻画趋势，聚类识别梯队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30352" y="896112"/>
            <a:ext cx="108813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57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线性回归用于量化“排名—总分”关系；K-Means 用于识别高校层次结构</a:t>
            </a:r>
            <a:endParaRPr lang="en-US" sz="1050" dirty="0"/>
          </a:p>
        </p:txBody>
      </p:sp>
      <p:pic>
        <p:nvPicPr>
          <p:cNvPr id="6" name="Image 0" descr="/mnt/data/08_回归分析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920" y="1234440"/>
            <a:ext cx="5577840" cy="2788920"/>
          </a:xfrm>
          <a:prstGeom prst="rect">
            <a:avLst/>
          </a:prstGeom>
        </p:spPr>
      </p:pic>
      <p:pic>
        <p:nvPicPr>
          <p:cNvPr id="7" name="Image 1" descr="/mnt/data/09_聚类分析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291590"/>
            <a:ext cx="5349240" cy="2674620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640080" y="422452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关键指标</a:t>
            </a:r>
            <a:endParaRPr lang="en-US" sz="1450" dirty="0"/>
          </a:p>
        </p:txBody>
      </p:sp>
      <p:sp>
        <p:nvSpPr>
          <p:cNvPr id="9" name="Text 5"/>
          <p:cNvSpPr/>
          <p:nvPr/>
        </p:nvSpPr>
        <p:spPr>
          <a:xfrm>
            <a:off x="658368" y="4480560"/>
            <a:ext cx="5120640" cy="123444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/>
          <a:lstStyle/>
          <a:p>
            <a:pPr marL="228600" indent="-228600">
              <a:buSzPct val="100000"/>
              <a:buChar char="•"/>
            </a:pPr>
            <a:r>
              <a:rPr lang="en-US" sz="126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线性回归：y = -0.699x + 387.1，测试集 R² = 0.5641，RMSE = 106.1</a:t>
            </a:r>
            <a:pPr indent="0" marL="0">
              <a:buNone/>
            </a:pPr>
            <a:endParaRPr lang="en-US" sz="1260" dirty="0"/>
          </a:p>
          <a:p>
            <a:pPr marL="228600" indent="-228600">
              <a:buSzPct val="100000"/>
              <a:buChar char="•"/>
            </a:pPr>
            <a:r>
              <a:rPr lang="en-US" sz="126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K-Means：k = 4，轮廓系数 = 0.5602，层次边界清晰</a:t>
            </a:r>
            <a:pPr indent="0" marL="0">
              <a:buNone/>
            </a:pPr>
            <a:endParaRPr lang="en-US" sz="1260" dirty="0"/>
          </a:p>
          <a:p>
            <a:pPr marL="228600" indent="-228600">
              <a:buSzPct val="100000"/>
              <a:buChar char="•"/>
            </a:pPr>
            <a:r>
              <a:rPr lang="en-US" sz="126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两类模型从“连续趋势”和“群体结构”两个视角互补解释排名数据</a:t>
            </a:r>
            <a:endParaRPr lang="en-US" sz="1260" dirty="0"/>
          </a:p>
        </p:txBody>
      </p:sp>
      <p:sp>
        <p:nvSpPr>
          <p:cNvPr id="10" name="Shape 6"/>
          <p:cNvSpPr/>
          <p:nvPr/>
        </p:nvSpPr>
        <p:spPr>
          <a:xfrm>
            <a:off x="5897880" y="4407408"/>
            <a:ext cx="5532120" cy="160020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1EA"/>
            </a:solidFill>
            <a:prstDash val="solid"/>
          </a:ln>
        </p:spPr>
      </p:sp>
      <p:sp>
        <p:nvSpPr>
          <p:cNvPr id="11" name="Shape 7"/>
          <p:cNvSpPr/>
          <p:nvPr/>
        </p:nvSpPr>
        <p:spPr>
          <a:xfrm>
            <a:off x="6903720" y="4407408"/>
            <a:ext cx="0" cy="1600200"/>
          </a:xfrm>
          <a:prstGeom prst="line">
            <a:avLst/>
          </a:prstGeom>
          <a:noFill/>
          <a:ln w="12700">
            <a:solidFill>
              <a:srgbClr val="D8E1EA"/>
            </a:solidFill>
            <a:prstDash val="solid"/>
          </a:ln>
        </p:spPr>
      </p:sp>
      <p:sp>
        <p:nvSpPr>
          <p:cNvPr id="12" name="Shape 8"/>
          <p:cNvSpPr/>
          <p:nvPr/>
        </p:nvSpPr>
        <p:spPr>
          <a:xfrm>
            <a:off x="7543800" y="4407408"/>
            <a:ext cx="0" cy="1600200"/>
          </a:xfrm>
          <a:prstGeom prst="line">
            <a:avLst/>
          </a:prstGeom>
          <a:noFill/>
          <a:ln w="12700">
            <a:solidFill>
              <a:srgbClr val="D8E1EA"/>
            </a:solidFill>
            <a:prstDash val="solid"/>
          </a:ln>
        </p:spPr>
      </p:sp>
      <p:sp>
        <p:nvSpPr>
          <p:cNvPr id="13" name="Shape 9"/>
          <p:cNvSpPr/>
          <p:nvPr/>
        </p:nvSpPr>
        <p:spPr>
          <a:xfrm>
            <a:off x="8869680" y="4407408"/>
            <a:ext cx="0" cy="1600200"/>
          </a:xfrm>
          <a:prstGeom prst="line">
            <a:avLst/>
          </a:prstGeom>
          <a:noFill/>
          <a:ln w="12700">
            <a:solidFill>
              <a:srgbClr val="D8E1EA"/>
            </a:solidFill>
            <a:prstDash val="solid"/>
          </a:ln>
        </p:spPr>
      </p:sp>
      <p:sp>
        <p:nvSpPr>
          <p:cNvPr id="14" name="Shape 10"/>
          <p:cNvSpPr/>
          <p:nvPr/>
        </p:nvSpPr>
        <p:spPr>
          <a:xfrm>
            <a:off x="5897880" y="4727448"/>
            <a:ext cx="5532120" cy="0"/>
          </a:xfrm>
          <a:prstGeom prst="line">
            <a:avLst/>
          </a:prstGeom>
          <a:noFill/>
          <a:ln w="12700">
            <a:solidFill>
              <a:srgbClr val="D8E1EA"/>
            </a:solidFill>
            <a:prstDash val="solid"/>
          </a:ln>
        </p:spPr>
      </p:sp>
      <p:sp>
        <p:nvSpPr>
          <p:cNvPr id="15" name="Shape 11"/>
          <p:cNvSpPr/>
          <p:nvPr/>
        </p:nvSpPr>
        <p:spPr>
          <a:xfrm>
            <a:off x="5897880" y="5047488"/>
            <a:ext cx="5532120" cy="0"/>
          </a:xfrm>
          <a:prstGeom prst="line">
            <a:avLst/>
          </a:prstGeom>
          <a:noFill/>
          <a:ln w="12700">
            <a:solidFill>
              <a:srgbClr val="D8E1EA"/>
            </a:solidFill>
            <a:prstDash val="solid"/>
          </a:ln>
        </p:spPr>
      </p:sp>
      <p:sp>
        <p:nvSpPr>
          <p:cNvPr id="16" name="Shape 12"/>
          <p:cNvSpPr/>
          <p:nvPr/>
        </p:nvSpPr>
        <p:spPr>
          <a:xfrm>
            <a:off x="5897880" y="5367528"/>
            <a:ext cx="5532120" cy="0"/>
          </a:xfrm>
          <a:prstGeom prst="line">
            <a:avLst/>
          </a:prstGeom>
          <a:noFill/>
          <a:ln w="12700">
            <a:solidFill>
              <a:srgbClr val="D8E1EA"/>
            </a:solidFill>
            <a:prstDash val="solid"/>
          </a:ln>
        </p:spPr>
      </p:sp>
      <p:sp>
        <p:nvSpPr>
          <p:cNvPr id="17" name="Shape 13"/>
          <p:cNvSpPr/>
          <p:nvPr/>
        </p:nvSpPr>
        <p:spPr>
          <a:xfrm>
            <a:off x="5897880" y="5687568"/>
            <a:ext cx="5532120" cy="0"/>
          </a:xfrm>
          <a:prstGeom prst="line">
            <a:avLst/>
          </a:prstGeom>
          <a:noFill/>
          <a:ln w="12700">
            <a:solidFill>
              <a:srgbClr val="D8E1EA"/>
            </a:solidFill>
            <a:prstDash val="solid"/>
          </a:ln>
        </p:spPr>
      </p:sp>
      <p:sp>
        <p:nvSpPr>
          <p:cNvPr id="18" name="Shape 14"/>
          <p:cNvSpPr/>
          <p:nvPr/>
        </p:nvSpPr>
        <p:spPr>
          <a:xfrm>
            <a:off x="5897880" y="4407408"/>
            <a:ext cx="5532120" cy="320040"/>
          </a:xfrm>
          <a:prstGeom prst="rect">
            <a:avLst/>
          </a:prstGeom>
          <a:solidFill>
            <a:srgbClr val="F5F8FB"/>
          </a:solidFill>
          <a:ln w="12700">
            <a:solidFill>
              <a:srgbClr val="D8E1EA"/>
            </a:solidFill>
            <a:prstDash val="solid"/>
          </a:ln>
        </p:spPr>
      </p:sp>
      <p:sp>
        <p:nvSpPr>
          <p:cNvPr id="19" name="Text 15"/>
          <p:cNvSpPr/>
          <p:nvPr/>
        </p:nvSpPr>
        <p:spPr>
          <a:xfrm>
            <a:off x="5897880" y="4480560"/>
            <a:ext cx="10058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4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层次</a:t>
            </a:r>
            <a:endParaRPr lang="en-US" sz="940" dirty="0"/>
          </a:p>
        </p:txBody>
      </p:sp>
      <p:sp>
        <p:nvSpPr>
          <p:cNvPr id="20" name="Text 16"/>
          <p:cNvSpPr/>
          <p:nvPr/>
        </p:nvSpPr>
        <p:spPr>
          <a:xfrm>
            <a:off x="6903720" y="4480560"/>
            <a:ext cx="64008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4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数量</a:t>
            </a:r>
            <a:endParaRPr lang="en-US" sz="940" dirty="0"/>
          </a:p>
        </p:txBody>
      </p:sp>
      <p:sp>
        <p:nvSpPr>
          <p:cNvPr id="21" name="Text 17"/>
          <p:cNvSpPr/>
          <p:nvPr/>
        </p:nvSpPr>
        <p:spPr>
          <a:xfrm>
            <a:off x="7543800" y="4480560"/>
            <a:ext cx="132588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4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分数范围</a:t>
            </a:r>
            <a:endParaRPr lang="en-US" sz="940" dirty="0"/>
          </a:p>
        </p:txBody>
      </p:sp>
      <p:sp>
        <p:nvSpPr>
          <p:cNvPr id="22" name="Text 18"/>
          <p:cNvSpPr/>
          <p:nvPr/>
        </p:nvSpPr>
        <p:spPr>
          <a:xfrm>
            <a:off x="8869680" y="4480560"/>
            <a:ext cx="25603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4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代表院校</a:t>
            </a:r>
            <a:endParaRPr lang="en-US" sz="940" dirty="0"/>
          </a:p>
        </p:txBody>
      </p:sp>
      <p:sp>
        <p:nvSpPr>
          <p:cNvPr id="23" name="Text 19"/>
          <p:cNvSpPr/>
          <p:nvPr/>
        </p:nvSpPr>
        <p:spPr>
          <a:xfrm>
            <a:off x="5925312" y="4745736"/>
            <a:ext cx="95097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第一层次</a:t>
            </a:r>
            <a:endParaRPr lang="en-US" sz="880" dirty="0"/>
          </a:p>
        </p:txBody>
      </p:sp>
      <p:sp>
        <p:nvSpPr>
          <p:cNvPr id="24" name="Text 20"/>
          <p:cNvSpPr/>
          <p:nvPr/>
        </p:nvSpPr>
        <p:spPr>
          <a:xfrm>
            <a:off x="6903720" y="4745736"/>
            <a:ext cx="64008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33</a:t>
            </a:r>
            <a:endParaRPr lang="en-US" sz="880" dirty="0"/>
          </a:p>
        </p:txBody>
      </p:sp>
      <p:sp>
        <p:nvSpPr>
          <p:cNvPr id="25" name="Text 21"/>
          <p:cNvSpPr/>
          <p:nvPr/>
        </p:nvSpPr>
        <p:spPr>
          <a:xfrm>
            <a:off x="7562088" y="4745736"/>
            <a:ext cx="128016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453.6–1087.1</a:t>
            </a:r>
            <a:endParaRPr lang="en-US" sz="880" dirty="0"/>
          </a:p>
        </p:txBody>
      </p:sp>
      <p:sp>
        <p:nvSpPr>
          <p:cNvPr id="26" name="Text 22"/>
          <p:cNvSpPr/>
          <p:nvPr/>
        </p:nvSpPr>
        <p:spPr>
          <a:xfrm>
            <a:off x="8897112" y="4745736"/>
            <a:ext cx="2487168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4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清华、北大、浙大</a:t>
            </a:r>
            <a:endParaRPr lang="en-US" sz="840" dirty="0"/>
          </a:p>
        </p:txBody>
      </p:sp>
      <p:sp>
        <p:nvSpPr>
          <p:cNvPr id="27" name="Text 23"/>
          <p:cNvSpPr/>
          <p:nvPr/>
        </p:nvSpPr>
        <p:spPr>
          <a:xfrm>
            <a:off x="5925312" y="5065776"/>
            <a:ext cx="95097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第二层次</a:t>
            </a:r>
            <a:endParaRPr lang="en-US" sz="880" dirty="0"/>
          </a:p>
        </p:txBody>
      </p:sp>
      <p:sp>
        <p:nvSpPr>
          <p:cNvPr id="28" name="Text 24"/>
          <p:cNvSpPr/>
          <p:nvPr/>
        </p:nvSpPr>
        <p:spPr>
          <a:xfrm>
            <a:off x="6903720" y="5065776"/>
            <a:ext cx="64008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108</a:t>
            </a:r>
            <a:endParaRPr lang="en-US" sz="880" dirty="0"/>
          </a:p>
        </p:txBody>
      </p:sp>
      <p:sp>
        <p:nvSpPr>
          <p:cNvPr id="29" name="Text 25"/>
          <p:cNvSpPr/>
          <p:nvPr/>
        </p:nvSpPr>
        <p:spPr>
          <a:xfrm>
            <a:off x="7562088" y="5065776"/>
            <a:ext cx="128016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224.9–436.0</a:t>
            </a:r>
            <a:endParaRPr lang="en-US" sz="880" dirty="0"/>
          </a:p>
        </p:txBody>
      </p:sp>
      <p:sp>
        <p:nvSpPr>
          <p:cNvPr id="30" name="Text 26"/>
          <p:cNvSpPr/>
          <p:nvPr/>
        </p:nvSpPr>
        <p:spPr>
          <a:xfrm>
            <a:off x="8897112" y="5065776"/>
            <a:ext cx="2487168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4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重庆大学、北京科技大学</a:t>
            </a:r>
            <a:endParaRPr lang="en-US" sz="840" dirty="0"/>
          </a:p>
        </p:txBody>
      </p:sp>
      <p:sp>
        <p:nvSpPr>
          <p:cNvPr id="31" name="Text 27"/>
          <p:cNvSpPr/>
          <p:nvPr/>
        </p:nvSpPr>
        <p:spPr>
          <a:xfrm>
            <a:off x="5925312" y="5385816"/>
            <a:ext cx="95097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第三层次</a:t>
            </a:r>
            <a:endParaRPr lang="en-US" sz="880" dirty="0"/>
          </a:p>
        </p:txBody>
      </p:sp>
      <p:sp>
        <p:nvSpPr>
          <p:cNvPr id="32" name="Text 28"/>
          <p:cNvSpPr/>
          <p:nvPr/>
        </p:nvSpPr>
        <p:spPr>
          <a:xfrm>
            <a:off x="6903720" y="5385816"/>
            <a:ext cx="64008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174</a:t>
            </a:r>
            <a:endParaRPr lang="en-US" sz="880" dirty="0"/>
          </a:p>
        </p:txBody>
      </p:sp>
      <p:sp>
        <p:nvSpPr>
          <p:cNvPr id="33" name="Text 29"/>
          <p:cNvSpPr/>
          <p:nvPr/>
        </p:nvSpPr>
        <p:spPr>
          <a:xfrm>
            <a:off x="7562088" y="5385816"/>
            <a:ext cx="128016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149.0–222.5</a:t>
            </a:r>
            <a:endParaRPr lang="en-US" sz="880" dirty="0"/>
          </a:p>
        </p:txBody>
      </p:sp>
      <p:sp>
        <p:nvSpPr>
          <p:cNvPr id="34" name="Text 30"/>
          <p:cNvSpPr/>
          <p:nvPr/>
        </p:nvSpPr>
        <p:spPr>
          <a:xfrm>
            <a:off x="8897112" y="5385816"/>
            <a:ext cx="2487168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4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上海海洋大学、安徽农业大学</a:t>
            </a:r>
            <a:endParaRPr lang="en-US" sz="840" dirty="0"/>
          </a:p>
        </p:txBody>
      </p:sp>
      <p:sp>
        <p:nvSpPr>
          <p:cNvPr id="35" name="Text 31"/>
          <p:cNvSpPr/>
          <p:nvPr/>
        </p:nvSpPr>
        <p:spPr>
          <a:xfrm>
            <a:off x="5925312" y="5705856"/>
            <a:ext cx="95097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第四层次</a:t>
            </a:r>
            <a:endParaRPr lang="en-US" sz="880" dirty="0"/>
          </a:p>
        </p:txBody>
      </p:sp>
      <p:sp>
        <p:nvSpPr>
          <p:cNvPr id="36" name="Text 32"/>
          <p:cNvSpPr/>
          <p:nvPr/>
        </p:nvSpPr>
        <p:spPr>
          <a:xfrm>
            <a:off x="6903720" y="5705856"/>
            <a:ext cx="64008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185</a:t>
            </a:r>
            <a:endParaRPr lang="en-US" sz="880" dirty="0"/>
          </a:p>
        </p:txBody>
      </p:sp>
      <p:sp>
        <p:nvSpPr>
          <p:cNvPr id="37" name="Text 33"/>
          <p:cNvSpPr/>
          <p:nvPr/>
        </p:nvSpPr>
        <p:spPr>
          <a:xfrm>
            <a:off x="7562088" y="5705856"/>
            <a:ext cx="128016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113.3–147.9</a:t>
            </a:r>
            <a:endParaRPr lang="en-US" sz="880" dirty="0"/>
          </a:p>
        </p:txBody>
      </p:sp>
      <p:sp>
        <p:nvSpPr>
          <p:cNvPr id="38" name="Text 34"/>
          <p:cNvSpPr/>
          <p:nvPr/>
        </p:nvSpPr>
        <p:spPr>
          <a:xfrm>
            <a:off x="8897112" y="5705856"/>
            <a:ext cx="2487168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4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合肥大学、天津城建大学</a:t>
            </a:r>
            <a:endParaRPr lang="en-US" sz="840" dirty="0"/>
          </a:p>
        </p:txBody>
      </p:sp>
      <p:sp>
        <p:nvSpPr>
          <p:cNvPr id="39" name="Text 35"/>
          <p:cNvSpPr/>
          <p:nvPr/>
        </p:nvSpPr>
        <p:spPr>
          <a:xfrm>
            <a:off x="502920" y="6492240"/>
            <a:ext cx="10972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7A8594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数据来源：2026 软科中国大学排名；图表基于用户提供的 Python 代码与报告整理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7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38912" y="804672"/>
            <a:ext cx="11292840" cy="0"/>
          </a:xfrm>
          <a:prstGeom prst="line">
            <a:avLst/>
          </a:prstGeom>
          <a:noFill/>
          <a:ln w="15240">
            <a:solidFill>
              <a:srgbClr val="D8E1EA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10241280" y="384048"/>
            <a:ext cx="155448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850" b="1" dirty="0">
                <a:solidFill>
                  <a:srgbClr val="2F80C0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总结展望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310896"/>
            <a:ext cx="80467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7. 结论与展望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30352" y="896112"/>
            <a:ext cx="108813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57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本项目完成了从数据获取到建模分析的全流程实践，也暴露出课程项目向更高质量研究深化的空间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594360" y="1234440"/>
            <a:ext cx="16459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主要结论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658368" y="1572768"/>
            <a:ext cx="5212080" cy="2468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/>
          <a:lstStyle/>
          <a:p>
            <a:pPr marL="228600" indent="-228600">
              <a:buSzPct val="100000"/>
              <a:buChar char="•"/>
            </a:pPr>
            <a:r>
              <a:rPr lang="en-US" sz="132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我国高校资源呈“东多西少”格局，京津沪与东部沿海省份优势显著</a:t>
            </a:r>
            <a:pPr indent="0" marL="0">
              <a:buNone/>
            </a:pPr>
            <a:endParaRPr lang="en-US" sz="1320" dirty="0"/>
          </a:p>
          <a:p>
            <a:pPr marL="228600" indent="-228600">
              <a:buSzPct val="100000"/>
              <a:buChar char="•"/>
            </a:pPr>
            <a:r>
              <a:rPr lang="en-US" sz="132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综合类高校在平均分上领先，理工类在数量上占据绝对优势</a:t>
            </a:r>
            <a:pPr indent="0" marL="0">
              <a:buNone/>
            </a:pPr>
            <a:endParaRPr lang="en-US" sz="1320" dirty="0"/>
          </a:p>
          <a:p>
            <a:pPr marL="228600" indent="-228600">
              <a:buSzPct val="100000"/>
              <a:buChar char="•"/>
            </a:pPr>
            <a:r>
              <a:rPr lang="en-US" sz="132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排名与总分存在稳定负相关，但线性模型对头部高校拟合仍有限</a:t>
            </a:r>
            <a:pPr indent="0" marL="0">
              <a:buNone/>
            </a:pPr>
            <a:endParaRPr lang="en-US" sz="1320" dirty="0"/>
          </a:p>
          <a:p>
            <a:pPr marL="228600" indent="-228600">
              <a:buSzPct val="100000"/>
              <a:buChar char="•"/>
            </a:pPr>
            <a:r>
              <a:rPr lang="en-US" sz="132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聚类结果能把高校划分为四个梯队，为理解层次结构提供直观依据</a:t>
            </a:r>
            <a:endParaRPr lang="en-US" sz="1320" dirty="0"/>
          </a:p>
        </p:txBody>
      </p:sp>
      <p:sp>
        <p:nvSpPr>
          <p:cNvPr id="8" name="Text 6"/>
          <p:cNvSpPr/>
          <p:nvPr/>
        </p:nvSpPr>
        <p:spPr>
          <a:xfrm>
            <a:off x="594360" y="4407408"/>
            <a:ext cx="19202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6324F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后续优化方向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658368" y="4754880"/>
            <a:ext cx="5212080" cy="1325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/>
          <a:lstStyle/>
          <a:p>
            <a:pPr marL="228600" indent="-228600">
              <a:buSzPct val="100000"/>
              <a:buChar char="•"/>
            </a:pPr>
            <a:r>
              <a:rPr lang="en-US" sz="12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继续抓取软科分项指标，如科研、师资、生源质量等更细粒度数据</a:t>
            </a:r>
            <a:pPr indent="0" marL="0">
              <a:buNone/>
            </a:pPr>
            <a:endParaRPr lang="en-US" sz="1280" dirty="0"/>
          </a:p>
          <a:p>
            <a:pPr marL="228600" indent="-228600">
              <a:buSzPct val="100000"/>
              <a:buChar char="•"/>
            </a:pPr>
            <a:r>
              <a:rPr lang="en-US" sz="12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尝试对数回归、多项式回归、树模型等非线性方法提升拟合精度</a:t>
            </a:r>
            <a:pPr indent="0" marL="0">
              <a:buNone/>
            </a:pPr>
            <a:endParaRPr lang="en-US" sz="1280" dirty="0"/>
          </a:p>
          <a:p>
            <a:pPr marL="228600" indent="-228600">
              <a:buSzPct val="100000"/>
              <a:buChar char="•"/>
            </a:pPr>
            <a:r>
              <a:rPr lang="en-US" sz="1280" dirty="0">
                <a:solidFill>
                  <a:srgbClr val="25364A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通过肘部法则或轮廓系数系统选择更优的聚类参数</a:t>
            </a:r>
            <a:endParaRPr lang="en-US" sz="1280" dirty="0"/>
          </a:p>
        </p:txBody>
      </p:sp>
      <p:pic>
        <p:nvPicPr>
          <p:cNvPr id="10" name="Image 0" descr="/mnt/data/05_省份类型堆叠图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5080" y="2690622"/>
            <a:ext cx="5212080" cy="2345436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502920" y="6492240"/>
            <a:ext cx="10972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7A8594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注：右图展示 Top 15 省份的大学类型构成差异，可作为进一步做区域教育结构比较的切入点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Noto Sans CJK SC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Noto Sans CJK SC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OpenAI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软科中国大学排名分析课程汇报</dc:title>
  <dc:subject>软科中国大学排名分析</dc:subject>
  <dc:creator>OpenAI</dc:creator>
  <cp:lastModifiedBy>OpenAI</cp:lastModifiedBy>
  <cp:revision>1</cp:revision>
  <dcterms:created xsi:type="dcterms:W3CDTF">2026-04-29T16:07:20Z</dcterms:created>
  <dcterms:modified xsi:type="dcterms:W3CDTF">2026-04-29T16:07:20Z</dcterms:modified>
</cp:coreProperties>
</file>