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1219136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6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1188720"/>
            <a:ext cx="103327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600" b="1">
                <a:solidFill>
                  <a:srgbClr val="FFFFFF"/>
                </a:solidFill>
                <a:latin typeface="微软雅黑" panose="020B0503020204020204" charset="-122"/>
              </a:rPr>
              <a:t>模块 2</a:t>
            </a:r>
            <a:endParaRPr sz="5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2377440"/>
            <a:ext cx="103327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1">
                <a:solidFill>
                  <a:srgbClr val="FFFFFF"/>
                </a:solidFill>
                <a:latin typeface="微软雅黑" panose="020B0503020204020204" charset="-122"/>
              </a:rPr>
              <a:t>收入结构与客户盈利分析</a:t>
            </a:r>
            <a:endParaRPr sz="40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3566160"/>
            <a:ext cx="1033272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 b="0">
                <a:solidFill>
                  <a:srgbClr val="BBCCDD"/>
                </a:solidFill>
                <a:latin typeface="微软雅黑" panose="020B0503020204020204" charset="-122"/>
              </a:rPr>
              <a:t>从"大客户高收入低毛利"到客户盈利质量诊断</a:t>
            </a:r>
            <a:endParaRPr sz="2200" b="0">
              <a:solidFill>
                <a:srgbClr val="BBCCDD"/>
              </a:solidFill>
              <a:latin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5029200"/>
            <a:ext cx="103327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000" b="0">
                <a:solidFill>
                  <a:srgbClr val="99AABB"/>
                </a:solidFill>
                <a:latin typeface="微软雅黑" panose="020B0503020204020204" charset="-122"/>
              </a:rPr>
              <a:t>星云智能科技有限公司 · 2025年度</a:t>
            </a:r>
            <a:endParaRPr sz="2000" b="0">
              <a:solidFill>
                <a:srgbClr val="99AABB"/>
              </a:solidFill>
              <a:latin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5760720"/>
            <a:ext cx="103327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0">
                <a:solidFill>
                  <a:srgbClr val="778899"/>
                </a:solidFill>
                <a:latin typeface="微软雅黑" panose="020B0503020204020204" charset="-122"/>
              </a:rPr>
              <a:t>智能财务综合实验</a:t>
            </a:r>
            <a:endParaRPr sz="1800" b="0">
              <a:solidFill>
                <a:srgbClr val="778899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68"/>
                </a:solidFill>
                <a:latin typeface="微软雅黑" panose="020B0503020204020204" charset="-122"/>
              </a:rPr>
              <a:t>任务二：客户等级收入—毛利错配</a:t>
            </a:r>
            <a:endParaRPr sz="2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58400" y="640080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800" b="0">
                <a:solidFill>
                  <a:srgbClr val="999999"/>
                </a:solidFill>
                <a:latin typeface="微软雅黑" panose="020B0503020204020204" charset="-122"/>
              </a:rPr>
              <a:t>10/23</a:t>
            </a:r>
            <a:endParaRPr sz="1800" b="0">
              <a:solidFill>
                <a:srgbClr val="999999"/>
              </a:solidFill>
              <a:latin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0255" y="5224780"/>
            <a:ext cx="4799330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核心发现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  <a:defRPr sz="1800" b="0">
                <a:solidFill>
                  <a:srgbClr val="555555"/>
                </a:solidFill>
                <a:latin typeface="微软雅黑" panose="020B0503020204020204" charset="-122"/>
              </a:defRPr>
            </a:pPr>
          </a:p>
          <a:p>
            <a:pPr>
              <a:spcAft>
                <a:spcPts val="360"/>
              </a:spcAft>
              <a:defRPr sz="1800" b="0">
                <a:solidFill>
                  <a:srgbClr val="555555"/>
                </a:solidFill>
                <a:latin typeface="微软雅黑" panose="020B0503020204020204" charset="-122"/>
              </a:defRPr>
            </a:pPr>
            <a:r>
              <a:rPr sz="1800" b="1">
                <a:solidFill>
                  <a:srgbClr val="C0392B"/>
                </a:solidFill>
                <a:latin typeface="微软雅黑" panose="020B0503020204020204" charset="-122"/>
              </a:rPr>
              <a:t>大客户≠好客户</a:t>
            </a:r>
            <a:endParaRPr sz="1800" b="1">
              <a:solidFill>
                <a:srgbClr val="C0392B"/>
              </a:solidFill>
              <a:latin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9630" y="989965"/>
            <a:ext cx="10492740" cy="40678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68"/>
                </a:solidFill>
                <a:latin typeface="微软雅黑" panose="020B0503020204020204" charset="-122"/>
              </a:rPr>
              <a:t>任务三：客户盈利象限分析</a:t>
            </a:r>
            <a:endParaRPr sz="2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58400" y="640080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800" b="0">
                <a:solidFill>
                  <a:srgbClr val="999999"/>
                </a:solidFill>
                <a:latin typeface="微软雅黑" panose="020B0503020204020204" charset="-122"/>
              </a:rPr>
              <a:t>11/23</a:t>
            </a:r>
            <a:endParaRPr sz="1800" b="0">
              <a:solidFill>
                <a:srgbClr val="999999"/>
              </a:solidFill>
              <a:latin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93860" y="1210945"/>
            <a:ext cx="2434590" cy="2630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四类客户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2E864A"/>
                </a:solidFill>
                <a:latin typeface="微软雅黑" panose="020B0503020204020204" charset="-122"/>
              </a:rPr>
              <a:t>★ 明星：大且赚钱</a:t>
            </a:r>
            <a:endParaRPr sz="1800" b="0">
              <a:solidFill>
                <a:srgbClr val="2E864A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2E864A"/>
                </a:solidFill>
                <a:latin typeface="微软雅黑" panose="020B0503020204020204" charset="-122"/>
              </a:rPr>
              <a:t>◆ 精品：小而美</a:t>
            </a:r>
            <a:endParaRPr sz="1800" b="0">
              <a:solidFill>
                <a:srgbClr val="2E864A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C0392B"/>
                </a:solidFill>
                <a:latin typeface="微软雅黑" panose="020B0503020204020204" charset="-122"/>
              </a:rPr>
              <a:t>▲ 陷阱：大不赚钱</a:t>
            </a:r>
            <a:endParaRPr sz="1800" b="0">
              <a:solidFill>
                <a:srgbClr val="C0392B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● 鸡肋：可放弃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  <a:defRPr sz="1800" b="0">
                <a:solidFill>
                  <a:srgbClr val="555555"/>
                </a:solidFill>
                <a:latin typeface="微软雅黑" panose="020B0503020204020204" charset="-122"/>
              </a:defRPr>
            </a:pPr>
          </a:p>
          <a:p>
            <a:pPr>
              <a:spcAft>
                <a:spcPts val="360"/>
              </a:spcAft>
            </a:pPr>
            <a:r>
              <a:rPr sz="1800" b="1">
                <a:solidFill>
                  <a:srgbClr val="C0392B"/>
                </a:solidFill>
                <a:latin typeface="微软雅黑" panose="020B0503020204020204" charset="-122"/>
              </a:rPr>
              <a:t>⚠️ </a:t>
            </a:r>
            <a:r>
              <a:rPr lang="en-US" sz="1800" b="1">
                <a:solidFill>
                  <a:srgbClr val="C0392B"/>
                </a:solidFill>
                <a:latin typeface="微软雅黑" panose="020B0503020204020204" charset="-122"/>
              </a:rPr>
              <a:t>20</a:t>
            </a:r>
            <a:r>
              <a:rPr sz="1800" b="1">
                <a:solidFill>
                  <a:srgbClr val="C0392B"/>
                </a:solidFill>
                <a:latin typeface="微软雅黑" panose="020B0503020204020204" charset="-122"/>
              </a:rPr>
              <a:t>家陷阱客户</a:t>
            </a:r>
            <a:endParaRPr sz="1800" b="1">
              <a:solidFill>
                <a:srgbClr val="C0392B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以A类大客户为主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20" y="999490"/>
            <a:ext cx="9107805" cy="51174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68"/>
                </a:solidFill>
                <a:latin typeface="微软雅黑" panose="020B0503020204020204" charset="-122"/>
              </a:rPr>
              <a:t>任务四：陷阱客户名单与画像</a:t>
            </a:r>
            <a:endParaRPr sz="2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58400" y="640080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800" b="0">
                <a:solidFill>
                  <a:srgbClr val="999999"/>
                </a:solidFill>
                <a:latin typeface="微软雅黑" panose="020B0503020204020204" charset="-122"/>
              </a:rPr>
              <a:t>12/23</a:t>
            </a:r>
            <a:endParaRPr sz="1800" b="0">
              <a:solidFill>
                <a:srgbClr val="999999"/>
              </a:solidFill>
              <a:latin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4665" y="4761865"/>
            <a:ext cx="3302635" cy="1983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画像要素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收入/毛利率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F26B1F"/>
                </a:solidFill>
                <a:latin typeface="微软雅黑" panose="020B0503020204020204" charset="-122"/>
              </a:rPr>
              <a:t>• 折扣率</a:t>
            </a:r>
            <a:endParaRPr sz="1800" b="0">
              <a:solidFill>
                <a:srgbClr val="F26B1F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主购产品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地区/渠道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新老属性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1210" y="932815"/>
            <a:ext cx="10487025" cy="38290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68"/>
                </a:solidFill>
                <a:latin typeface="微软雅黑" panose="020B0503020204020204" charset="-122"/>
              </a:rPr>
              <a:t>任务五：折扣侵蚀分析</a:t>
            </a:r>
            <a:endParaRPr sz="2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58400" y="640080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800" b="0">
                <a:solidFill>
                  <a:srgbClr val="999999"/>
                </a:solidFill>
                <a:latin typeface="微软雅黑" panose="020B0503020204020204" charset="-122"/>
              </a:rPr>
              <a:t>13/23</a:t>
            </a:r>
            <a:endParaRPr sz="1800" b="0">
              <a:solidFill>
                <a:srgbClr val="999999"/>
              </a:solidFill>
              <a:latin typeface="微软雅黑" panose="020B0503020204020204" charset="-122"/>
            </a:endParaRPr>
          </a:p>
        </p:txBody>
      </p:sp>
      <p:pic>
        <p:nvPicPr>
          <p:cNvPr id="5" name="Picture 4" descr="模块2_折扣侵蚀分析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" y="1482725"/>
            <a:ext cx="8229600" cy="31931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503920" y="1371600"/>
            <a:ext cx="347472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关键判断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  <a:defRPr sz="1800" b="0">
                <a:solidFill>
                  <a:srgbClr val="555555"/>
                </a:solidFill>
                <a:latin typeface="微软雅黑" panose="020B0503020204020204" charset="-122"/>
              </a:defRPr>
            </a:p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高收入客户依赖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让利获得订单？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  <a:defRPr sz="1800" b="0">
                <a:solidFill>
                  <a:srgbClr val="555555"/>
                </a:solidFill>
                <a:latin typeface="微软雅黑" panose="020B0503020204020204" charset="-122"/>
              </a:defRPr>
            </a:p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收入越大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C0392B"/>
                </a:solidFill>
                <a:latin typeface="微软雅黑" panose="020B0503020204020204" charset="-122"/>
              </a:rPr>
              <a:t>让利越多</a:t>
            </a:r>
            <a:endParaRPr sz="1800" b="0">
              <a:solidFill>
                <a:srgbClr val="C0392B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C0392B"/>
                </a:solidFill>
                <a:latin typeface="微软雅黑" panose="020B0503020204020204" charset="-122"/>
              </a:rPr>
              <a:t>利润越薄</a:t>
            </a:r>
            <a:endParaRPr sz="1800" b="0">
              <a:solidFill>
                <a:srgbClr val="C0392B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  <a:defRPr sz="1800" b="0">
                <a:solidFill>
                  <a:srgbClr val="555555"/>
                </a:solidFill>
                <a:latin typeface="微软雅黑" panose="020B0503020204020204" charset="-122"/>
              </a:defRPr>
            </a:pPr>
          </a:p>
          <a:p>
            <a:pPr>
              <a:spcAft>
                <a:spcPts val="360"/>
              </a:spcAft>
            </a:pPr>
            <a:r>
              <a:rPr sz="1800" b="1">
                <a:solidFill>
                  <a:srgbClr val="F26B1F"/>
                </a:solidFill>
                <a:latin typeface="微软雅黑" panose="020B0503020204020204" charset="-122"/>
              </a:rPr>
              <a:t>红线：&lt;15%需审批</a:t>
            </a:r>
            <a:endParaRPr sz="1800" b="1">
              <a:solidFill>
                <a:srgbClr val="F26B1F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68"/>
                </a:solidFill>
                <a:latin typeface="微软雅黑" panose="020B0503020204020204" charset="-122"/>
              </a:rPr>
              <a:t>任务六：产品×客户交叉分析</a:t>
            </a:r>
            <a:endParaRPr sz="2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58400" y="640080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800" b="0">
                <a:solidFill>
                  <a:srgbClr val="999999"/>
                </a:solidFill>
                <a:latin typeface="微软雅黑" panose="020B0503020204020204" charset="-122"/>
              </a:rPr>
              <a:t>14/23</a:t>
            </a:r>
            <a:endParaRPr sz="1800" b="0">
              <a:solidFill>
                <a:srgbClr val="999999"/>
              </a:solidFill>
              <a:latin typeface="微软雅黑" panose="020B0503020204020204" charset="-122"/>
            </a:endParaRPr>
          </a:p>
        </p:txBody>
      </p:sp>
      <p:pic>
        <p:nvPicPr>
          <p:cNvPr id="5" name="Picture 4" descr="模块2_产品客户交叉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" y="1097280"/>
            <a:ext cx="8229600" cy="32008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503920" y="1371600"/>
            <a:ext cx="347472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核心发现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  <a:defRPr sz="1800" b="0">
                <a:solidFill>
                  <a:srgbClr val="555555"/>
                </a:solidFill>
                <a:latin typeface="微软雅黑" panose="020B0503020204020204" charset="-122"/>
              </a:defRPr>
            </a:pPr>
          </a:p>
          <a:p>
            <a:pPr>
              <a:spcAft>
                <a:spcPts val="360"/>
              </a:spcAft>
            </a:pPr>
            <a:r>
              <a:rPr sz="1800" b="1">
                <a:solidFill>
                  <a:srgbClr val="555555"/>
                </a:solidFill>
                <a:latin typeface="微软雅黑" panose="020B0503020204020204" charset="-122"/>
              </a:rPr>
              <a:t>A类客户：</a:t>
            </a:r>
            <a:endParaRPr sz="1800" b="1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C0392B"/>
                </a:solidFill>
                <a:latin typeface="微软雅黑" panose="020B0503020204020204" charset="-122"/>
              </a:rPr>
              <a:t>采购IoT基础设备</a:t>
            </a:r>
            <a:endParaRPr sz="1800" b="0">
              <a:solidFill>
                <a:srgbClr val="C0392B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C0392B"/>
                </a:solidFill>
                <a:latin typeface="微软雅黑" panose="020B0503020204020204" charset="-122"/>
              </a:rPr>
              <a:t>毛利率仅8%-15%</a:t>
            </a:r>
            <a:endParaRPr sz="1800" b="0">
              <a:solidFill>
                <a:srgbClr val="C0392B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  <a:defRPr sz="1800" b="0">
                <a:solidFill>
                  <a:srgbClr val="555555"/>
                </a:solidFill>
                <a:latin typeface="微软雅黑" panose="020B0503020204020204" charset="-122"/>
              </a:defRPr>
            </a:pPr>
          </a:p>
          <a:p>
            <a:pPr>
              <a:spcAft>
                <a:spcPts val="360"/>
              </a:spcAft>
            </a:pPr>
            <a:r>
              <a:rPr sz="1800" b="1">
                <a:solidFill>
                  <a:srgbClr val="555555"/>
                </a:solidFill>
                <a:latin typeface="微软雅黑" panose="020B0503020204020204" charset="-122"/>
              </a:rPr>
              <a:t>C类客户：</a:t>
            </a:r>
            <a:endParaRPr sz="1800" b="1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2E864A"/>
                </a:solidFill>
                <a:latin typeface="微软雅黑" panose="020B0503020204020204" charset="-122"/>
              </a:rPr>
              <a:t>采购核心控制模块</a:t>
            </a:r>
            <a:endParaRPr sz="1800" b="0">
              <a:solidFill>
                <a:srgbClr val="2E864A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2E864A"/>
                </a:solidFill>
                <a:latin typeface="微软雅黑" panose="020B0503020204020204" charset="-122"/>
              </a:rPr>
              <a:t>毛利率47%-57%</a:t>
            </a:r>
            <a:endParaRPr sz="1800" b="0">
              <a:solidFill>
                <a:srgbClr val="2E864A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68"/>
                </a:solidFill>
                <a:latin typeface="微软雅黑" panose="020B0503020204020204" charset="-122"/>
              </a:rPr>
              <a:t>任务七：月度毛利率趋势分析</a:t>
            </a:r>
            <a:endParaRPr sz="2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58400" y="640080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800" b="0">
                <a:solidFill>
                  <a:srgbClr val="999999"/>
                </a:solidFill>
                <a:latin typeface="微软雅黑" panose="020B0503020204020204" charset="-122"/>
              </a:rPr>
              <a:t>15/23</a:t>
            </a:r>
            <a:endParaRPr sz="1800" b="0">
              <a:solidFill>
                <a:srgbClr val="999999"/>
              </a:solidFill>
              <a:latin typeface="微软雅黑" panose="020B0503020204020204" charset="-122"/>
            </a:endParaRPr>
          </a:p>
        </p:txBody>
      </p:sp>
      <p:pic>
        <p:nvPicPr>
          <p:cNvPr id="5" name="Picture 4" descr="模块2_月度毛利率趋势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" y="1097280"/>
            <a:ext cx="8229600" cy="37554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503920" y="1371600"/>
            <a:ext cx="3474720" cy="2953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关键节点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F26B1F"/>
                </a:solidFill>
                <a:latin typeface="微软雅黑" panose="020B0503020204020204" charset="-122"/>
              </a:rPr>
              <a:t>4月 放折扣权限</a:t>
            </a:r>
            <a:endParaRPr sz="1800" b="0">
              <a:solidFill>
                <a:srgbClr val="F26B1F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C0392B"/>
                </a:solidFill>
                <a:latin typeface="微软雅黑" panose="020B0503020204020204" charset="-122"/>
              </a:rPr>
              <a:t>7月 IoT铺开</a:t>
            </a:r>
            <a:endParaRPr sz="1800" b="0">
              <a:solidFill>
                <a:srgbClr val="C0392B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lang="en-US" sz="1800" b="0">
                <a:solidFill>
                  <a:srgbClr val="C0392B"/>
                </a:solidFill>
                <a:latin typeface="微软雅黑" panose="020B0503020204020204" charset="-122"/>
              </a:rPr>
              <a:t>9</a:t>
            </a:r>
            <a:r>
              <a:rPr sz="1800" b="0">
                <a:solidFill>
                  <a:srgbClr val="C0392B"/>
                </a:solidFill>
                <a:latin typeface="微软雅黑" panose="020B0503020204020204" charset="-122"/>
              </a:rPr>
              <a:t>月 Q4冲刺</a:t>
            </a:r>
            <a:endParaRPr sz="1800" b="0">
              <a:solidFill>
                <a:srgbClr val="C0392B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  <a:defRPr sz="1800" b="0">
                <a:solidFill>
                  <a:srgbClr val="555555"/>
                </a:solidFill>
                <a:latin typeface="微软雅黑" panose="020B0503020204020204" charset="-122"/>
              </a:defRPr>
            </a:pPr>
          </a:p>
          <a:p>
            <a:pPr>
              <a:spcAft>
                <a:spcPts val="360"/>
              </a:spcAft>
            </a:pPr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核心发现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C0392B"/>
                </a:solidFill>
                <a:latin typeface="微软雅黑" panose="020B0503020204020204" charset="-122"/>
              </a:rPr>
              <a:t>A类持续下行</a:t>
            </a:r>
            <a:endParaRPr sz="1800" b="0">
              <a:solidFill>
                <a:srgbClr val="C0392B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2E864A"/>
                </a:solidFill>
                <a:latin typeface="微软雅黑" panose="020B0503020204020204" charset="-122"/>
              </a:rPr>
              <a:t>B/C类相对稳定</a:t>
            </a:r>
            <a:endParaRPr sz="1800" b="0">
              <a:solidFill>
                <a:srgbClr val="2E864A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lang="en-US">
                <a:solidFill>
                  <a:srgbClr val="C0392B"/>
                </a:solidFill>
                <a:latin typeface="微软雅黑" panose="020B0503020204020204" charset="-122"/>
                <a:sym typeface="+mn-ea"/>
              </a:rPr>
              <a:t>9</a:t>
            </a:r>
            <a:r>
              <a:rPr lang="zh-CN" altLang="en-US">
                <a:solidFill>
                  <a:srgbClr val="C0392B"/>
                </a:solidFill>
                <a:latin typeface="微软雅黑" panose="020B0503020204020204" charset="-122"/>
                <a:sym typeface="+mn-ea"/>
              </a:rPr>
              <a:t>月</a:t>
            </a:r>
            <a:r>
              <a:rPr>
                <a:solidFill>
                  <a:srgbClr val="C0392B"/>
                </a:solidFill>
                <a:latin typeface="微软雅黑" panose="020B0503020204020204" charset="-122"/>
                <a:sym typeface="+mn-ea"/>
              </a:rPr>
              <a:t>后加速下降</a:t>
            </a:r>
            <a:endParaRPr b="0">
              <a:solidFill>
                <a:srgbClr val="C0392B"/>
              </a:solidFill>
              <a:latin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68"/>
                </a:solidFill>
                <a:latin typeface="微软雅黑" panose="020B0503020204020204" charset="-122"/>
              </a:rPr>
              <a:t>综合诊断：利润率下降原因</a:t>
            </a:r>
            <a:endParaRPr sz="2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58400" y="640080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800" b="0">
                <a:solidFill>
                  <a:srgbClr val="999999"/>
                </a:solidFill>
                <a:latin typeface="微软雅黑" panose="020B0503020204020204" charset="-122"/>
              </a:rPr>
              <a:t>16/23</a:t>
            </a:r>
            <a:endParaRPr sz="1800" b="0">
              <a:solidFill>
                <a:srgbClr val="999999"/>
              </a:solidFill>
              <a:latin typeface="微软雅黑" panose="020B0503020204020204" charset="-122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57200" y="1371600"/>
            <a:ext cx="5303520" cy="64008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模块1发现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8640" y="2194560"/>
            <a:ext cx="512064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毛利率下降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产品结构变化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大客户收入高但毛利率低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57200" y="3931920"/>
            <a:ext cx="5303520" cy="640080"/>
          </a:xfrm>
          <a:prstGeom prst="roundRect">
            <a:avLst/>
          </a:prstGeom>
          <a:solidFill>
            <a:srgbClr val="FFED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C0392B"/>
                </a:solidFill>
                <a:latin typeface="微软雅黑" panose="020B0503020204020204" charset="-122"/>
              </a:rPr>
              <a:t>模块2进一步证明</a:t>
            </a:r>
            <a:endParaRPr sz="1800" b="1">
              <a:solidFill>
                <a:srgbClr val="C0392B"/>
              </a:solidFill>
              <a:latin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8640" y="4754880"/>
            <a:ext cx="5120640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0">
                <a:solidFill>
                  <a:srgbClr val="C0392B"/>
                </a:solidFill>
                <a:latin typeface="微软雅黑" panose="020B0503020204020204" charset="-122"/>
              </a:rPr>
              <a:t>• A类客户毛利贡献不足</a:t>
            </a:r>
            <a:endParaRPr sz="1800" b="0">
              <a:solidFill>
                <a:srgbClr val="C0392B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C0392B"/>
                </a:solidFill>
                <a:latin typeface="微软雅黑" panose="020B0503020204020204" charset="-122"/>
              </a:rPr>
              <a:t>•</a:t>
            </a:r>
            <a:r>
              <a:rPr lang="en-US" sz="1800" b="0">
                <a:solidFill>
                  <a:srgbClr val="C0392B"/>
                </a:solidFill>
                <a:latin typeface="微软雅黑" panose="020B0503020204020204" charset="-122"/>
              </a:rPr>
              <a:t>20</a:t>
            </a:r>
            <a:r>
              <a:rPr sz="1800" b="0">
                <a:solidFill>
                  <a:srgbClr val="C0392B"/>
                </a:solidFill>
                <a:latin typeface="微软雅黑" panose="020B0503020204020204" charset="-122"/>
              </a:rPr>
              <a:t>家陷阱客户拖累利润</a:t>
            </a:r>
            <a:endParaRPr sz="1800" b="0">
              <a:solidFill>
                <a:srgbClr val="C0392B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高折扣+IoT产品+Q4冲刺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17920" y="1371600"/>
            <a:ext cx="5486400" cy="5029200"/>
          </a:xfrm>
          <a:prstGeom prst="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400800" y="1828800"/>
            <a:ext cx="51206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2000" b="1">
                <a:solidFill>
                  <a:srgbClr val="FFFFFF"/>
                </a:solidFill>
                <a:latin typeface="微软雅黑" panose="020B0503020204020204" charset="-122"/>
              </a:rPr>
              <a:t>核心判断</a:t>
            </a:r>
            <a:endParaRPr sz="2000" b="1">
              <a:solidFill>
                <a:srgbClr val="FFFFFF"/>
              </a:solidFill>
              <a:latin typeface="微软雅黑" panose="020B0503020204020204" charset="-122"/>
            </a:endParaRPr>
          </a:p>
          <a:p>
            <a:pPr>
              <a:spcAft>
                <a:spcPts val="400"/>
              </a:spcAft>
              <a:defRPr sz="2000" b="0">
                <a:solidFill>
                  <a:srgbClr val="FFFFFF"/>
                </a:solidFill>
                <a:latin typeface="微软雅黑" panose="020B0503020204020204" charset="-122"/>
              </a:defRPr>
            </a:pPr>
          </a:p>
          <a:p>
            <a:pPr>
              <a:spcAft>
                <a:spcPts val="400"/>
              </a:spcAft>
            </a:pPr>
            <a:r>
              <a:rPr sz="2000" b="0">
                <a:solidFill>
                  <a:srgbClr val="DDDDDD"/>
                </a:solidFill>
                <a:latin typeface="微软雅黑" panose="020B0503020204020204" charset="-122"/>
              </a:rPr>
              <a:t>公司不是没有增长，</a:t>
            </a:r>
            <a:endParaRPr sz="2000" b="0">
              <a:solidFill>
                <a:srgbClr val="DDDDDD"/>
              </a:solidFill>
              <a:latin typeface="微软雅黑" panose="020B0503020204020204" charset="-122"/>
            </a:endParaRPr>
          </a:p>
          <a:p>
            <a:pPr>
              <a:spcAft>
                <a:spcPts val="400"/>
              </a:spcAft>
            </a:pPr>
            <a:r>
              <a:rPr sz="2000" b="1">
                <a:solidFill>
                  <a:srgbClr val="FFAA77"/>
                </a:solidFill>
                <a:latin typeface="微软雅黑" panose="020B0503020204020204" charset="-122"/>
              </a:rPr>
              <a:t>而是增长质量不足。</a:t>
            </a:r>
            <a:endParaRPr sz="2000" b="1">
              <a:solidFill>
                <a:srgbClr val="FFAA77"/>
              </a:solidFill>
              <a:latin typeface="微软雅黑" panose="020B0503020204020204" charset="-122"/>
            </a:endParaRPr>
          </a:p>
          <a:p>
            <a:pPr>
              <a:spcAft>
                <a:spcPts val="400"/>
              </a:spcAft>
              <a:defRPr sz="2000" b="0">
                <a:solidFill>
                  <a:srgbClr val="FFFFFF"/>
                </a:solidFill>
                <a:latin typeface="微软雅黑" panose="020B0503020204020204" charset="-122"/>
              </a:defRPr>
            </a:pPr>
          </a:p>
          <a:p>
            <a:pPr>
              <a:spcAft>
                <a:spcPts val="400"/>
              </a:spcAft>
            </a:pPr>
            <a:r>
              <a:rPr sz="2000" b="0">
                <a:solidFill>
                  <a:srgbClr val="FFCCCC"/>
                </a:solidFill>
                <a:latin typeface="微软雅黑" panose="020B0503020204020204" charset="-122"/>
              </a:rPr>
              <a:t>收入↑↑ 毛利率↓↓</a:t>
            </a:r>
            <a:endParaRPr sz="2000" b="0">
              <a:solidFill>
                <a:srgbClr val="FFCCCC"/>
              </a:solidFill>
              <a:latin typeface="微软雅黑" panose="020B0503020204020204" charset="-122"/>
            </a:endParaRPr>
          </a:p>
          <a:p>
            <a:pPr>
              <a:spcAft>
                <a:spcPts val="400"/>
              </a:spcAft>
              <a:defRPr sz="2000" b="0">
                <a:solidFill>
                  <a:srgbClr val="FFFFFF"/>
                </a:solidFill>
                <a:latin typeface="微软雅黑" panose="020B0503020204020204" charset="-122"/>
              </a:defRPr>
            </a:pPr>
          </a:p>
          <a:p>
            <a:pPr>
              <a:spcAft>
                <a:spcPts val="400"/>
              </a:spcAft>
            </a:pPr>
            <a:r>
              <a:rPr sz="2000" b="1">
                <a:solidFill>
                  <a:srgbClr val="FFAA77"/>
                </a:solidFill>
                <a:latin typeface="微软雅黑" panose="020B0503020204020204" charset="-122"/>
              </a:rPr>
              <a:t>"虚胖型增长"</a:t>
            </a:r>
            <a:endParaRPr sz="2000" b="1">
              <a:solidFill>
                <a:srgbClr val="FFAA77"/>
              </a:solidFill>
              <a:latin typeface="微软雅黑" panose="020B0503020204020204" charset="-122"/>
            </a:endParaRPr>
          </a:p>
          <a:p>
            <a:pPr>
              <a:spcAft>
                <a:spcPts val="400"/>
              </a:spcAft>
            </a:pPr>
            <a:r>
              <a:rPr sz="2000" b="0">
                <a:solidFill>
                  <a:srgbClr val="DDDDDD"/>
                </a:solidFill>
                <a:latin typeface="微软雅黑" panose="020B0503020204020204" charset="-122"/>
              </a:rPr>
              <a:t>在客户维度得到验证</a:t>
            </a:r>
            <a:endParaRPr sz="2000" b="0">
              <a:solidFill>
                <a:srgbClr val="DDDDDD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68"/>
                </a:solidFill>
                <a:latin typeface="微软雅黑" panose="020B0503020204020204" charset="-122"/>
              </a:rPr>
              <a:t>管理建议：客户分层经营策略</a:t>
            </a:r>
            <a:endParaRPr sz="2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58400" y="640080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800" b="0">
                <a:solidFill>
                  <a:srgbClr val="999999"/>
                </a:solidFill>
                <a:latin typeface="微软雅黑" panose="020B0503020204020204" charset="-122"/>
              </a:rPr>
              <a:t>17/23</a:t>
            </a:r>
            <a:endParaRPr sz="1800" b="0">
              <a:solidFill>
                <a:srgbClr val="999999"/>
              </a:solidFill>
              <a:latin typeface="微软雅黑" panose="020B0503020204020204" charset="-122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57200" y="1371600"/>
            <a:ext cx="3200400" cy="731520"/>
          </a:xfrm>
          <a:prstGeom prst="roundRect">
            <a:avLst/>
          </a:prstGeom>
          <a:solidFill>
            <a:srgbClr val="2E86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★ 明星客户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31920" y="1463040"/>
            <a:ext cx="7772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保持合作，优先保障服务资源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57200" y="2606040"/>
            <a:ext cx="3200400" cy="731520"/>
          </a:xfrm>
          <a:prstGeom prst="roundRect">
            <a:avLst/>
          </a:prstGeom>
          <a:solidFill>
            <a:srgbClr val="2E86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◆ 精品客户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31920" y="2697480"/>
            <a:ext cx="7772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重点培育，提高销售覆盖和复购率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57200" y="3840480"/>
            <a:ext cx="3200400" cy="731520"/>
          </a:xfrm>
          <a:prstGeom prst="roundRect">
            <a:avLst/>
          </a:prstGeom>
          <a:solidFill>
            <a:srgbClr val="C039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▲ 陷阱客户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31920" y="3931920"/>
            <a:ext cx="7772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重新定价 / 限制折扣 / 调整产品组合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57200" y="5074920"/>
            <a:ext cx="3200400" cy="731520"/>
          </a:xfrm>
          <a:prstGeom prst="roundRect">
            <a:avLst/>
          </a:prstGeom>
          <a:solidFill>
            <a:srgbClr val="55555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● 鸡肋客户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31920" y="5166360"/>
            <a:ext cx="7772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减少资源投入，必要时退出低价值订单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7200" y="6400800"/>
            <a:ext cx="11247120" cy="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68"/>
                </a:solidFill>
                <a:latin typeface="微软雅黑" panose="020B0503020204020204" charset="-122"/>
              </a:rPr>
              <a:t>责任部门化建议</a:t>
            </a:r>
            <a:endParaRPr sz="2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58400" y="640080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800" b="0">
                <a:solidFill>
                  <a:srgbClr val="999999"/>
                </a:solidFill>
                <a:latin typeface="微软雅黑" panose="020B0503020204020204" charset="-122"/>
              </a:rPr>
              <a:t>18/23</a:t>
            </a:r>
            <a:endParaRPr sz="1800" b="0">
              <a:solidFill>
                <a:srgbClr val="999999"/>
              </a:solidFill>
              <a:latin typeface="微软雅黑" panose="020B0503020204020204" charset="-122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57200" y="1371600"/>
            <a:ext cx="5486400" cy="640080"/>
          </a:xfrm>
          <a:prstGeom prst="round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销售部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8640" y="2194560"/>
            <a:ext cx="54864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大客户续约设置毛利率底线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异常折扣需说明战略价值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57200" y="3840480"/>
            <a:ext cx="5486400" cy="640080"/>
          </a:xfrm>
          <a:prstGeom prst="roundRect">
            <a:avLst/>
          </a:prstGeom>
          <a:solidFill>
            <a:srgbClr val="F26B1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财务部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8640" y="4663440"/>
            <a:ext cx="54864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建立客户盈利月度复盘机制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输出客户盈利红黄灯名单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217920" y="1371600"/>
            <a:ext cx="5486400" cy="640080"/>
          </a:xfrm>
          <a:prstGeom prst="roundRect">
            <a:avLst/>
          </a:prstGeom>
          <a:solidFill>
            <a:srgbClr val="2E86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产品部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09360" y="2194560"/>
            <a:ext cx="54864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推动A类客户产品组合升级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提高核心控制模块搭售比例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217920" y="3840480"/>
            <a:ext cx="5486400" cy="640080"/>
          </a:xfrm>
          <a:prstGeom prst="roundRect">
            <a:avLst/>
          </a:prstGeom>
          <a:solidFill>
            <a:srgbClr val="C039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管理层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09360" y="4663440"/>
            <a:ext cx="54864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低毛利大单需审批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战略客户让利需审批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68"/>
                </a:solidFill>
                <a:latin typeface="微软雅黑" panose="020B0503020204020204" charset="-122"/>
              </a:rPr>
              <a:t>DBE平台看板设计</a:t>
            </a:r>
            <a:endParaRPr sz="2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58400" y="640080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800" b="0">
                <a:solidFill>
                  <a:srgbClr val="999999"/>
                </a:solidFill>
                <a:latin typeface="微软雅黑" panose="020B0503020204020204" charset="-122"/>
              </a:rPr>
              <a:t>19/23</a:t>
            </a:r>
            <a:endParaRPr sz="1800" b="0">
              <a:solidFill>
                <a:srgbClr val="999999"/>
              </a:solidFill>
              <a:latin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1371600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1F3A68"/>
                </a:solidFill>
                <a:latin typeface="微软雅黑" panose="020B0503020204020204" charset="-122"/>
              </a:rPr>
              <a:t>看板核心组件：</a:t>
            </a:r>
            <a:endParaRPr sz="20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8640" y="2011680"/>
            <a:ext cx="1097280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KPI卡片：收入/毛利/毛利率/陷阱客户数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Pareto图：客户收入集中度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象限图：客户盈利分层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柱状图：客户等级收入与毛利错配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趋势图：A/B/C客户月度毛利率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散点图：折扣率与毛利率关系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68"/>
                </a:solidFill>
                <a:latin typeface="微软雅黑" panose="020B0503020204020204" charset="-122"/>
              </a:rPr>
              <a:t>模块承接：模块1发现了什么？</a:t>
            </a:r>
            <a:endParaRPr sz="2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58400" y="640080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800" b="0">
                <a:solidFill>
                  <a:srgbClr val="999999"/>
                </a:solidFill>
                <a:latin typeface="微软雅黑" panose="020B0503020204020204" charset="-122"/>
              </a:rPr>
              <a:t>2/23</a:t>
            </a:r>
            <a:endParaRPr sz="1800" b="0">
              <a:solidFill>
                <a:srgbClr val="999999"/>
              </a:solidFill>
              <a:latin typeface="微软雅黑" panose="020B0503020204020204" charset="-122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57200" y="1371600"/>
            <a:ext cx="3474720" cy="548640"/>
          </a:xfrm>
          <a:prstGeom prst="round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模块1已完成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8640" y="2103120"/>
            <a:ext cx="329184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数据底座构建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经营宽表建模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初步经营诊断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297680" y="1371600"/>
            <a:ext cx="3474720" cy="548640"/>
          </a:xfrm>
          <a:prstGeom prst="roundRect">
            <a:avLst/>
          </a:prstGeom>
          <a:solidFill>
            <a:srgbClr val="F26B1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模块1主要发现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89120" y="2103120"/>
            <a:ext cx="3291840" cy="3200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收入高速增长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C0392B"/>
                </a:solidFill>
                <a:latin typeface="微软雅黑" panose="020B0503020204020204" charset="-122"/>
              </a:rPr>
              <a:t>• 整体毛利率下降</a:t>
            </a:r>
            <a:endParaRPr sz="1800" b="0">
              <a:solidFill>
                <a:srgbClr val="C0392B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产品结构变化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C0392B"/>
                </a:solidFill>
                <a:latin typeface="微软雅黑" panose="020B0503020204020204" charset="-122"/>
              </a:rPr>
              <a:t>• 大客户高收入低毛利</a:t>
            </a:r>
            <a:endParaRPr sz="1800" b="0">
              <a:solidFill>
                <a:srgbClr val="C0392B"/>
              </a:solidFill>
              <a:latin typeface="微软雅黑" panose="020B0503020204020204" charset="-122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138160" y="1371600"/>
            <a:ext cx="3566160" cy="548640"/>
          </a:xfrm>
          <a:prstGeom prst="roundRect">
            <a:avLst/>
          </a:prstGeom>
          <a:solidFill>
            <a:srgbClr val="C039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模块2追问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29600" y="2103120"/>
            <a:ext cx="3474720" cy="3200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大客户低毛利是：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C0392B"/>
                </a:solidFill>
                <a:latin typeface="微软雅黑" panose="020B0503020204020204" charset="-122"/>
              </a:rPr>
              <a:t>❶ 客户问题？</a:t>
            </a:r>
            <a:endParaRPr sz="1800" b="0">
              <a:solidFill>
                <a:srgbClr val="C0392B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C0392B"/>
                </a:solidFill>
                <a:latin typeface="微软雅黑" panose="020B0503020204020204" charset="-122"/>
              </a:rPr>
              <a:t>❷ 产品问题？</a:t>
            </a:r>
            <a:endParaRPr sz="1800" b="0">
              <a:solidFill>
                <a:srgbClr val="C0392B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C0392B"/>
                </a:solidFill>
                <a:latin typeface="微软雅黑" panose="020B0503020204020204" charset="-122"/>
              </a:rPr>
              <a:t>❸ 折扣策略问题？</a:t>
            </a:r>
            <a:endParaRPr sz="1800" b="0">
              <a:solidFill>
                <a:srgbClr val="C0392B"/>
              </a:solidFill>
              <a:latin typeface="微软雅黑" panose="020B0503020204020204" charset="-122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7200" y="5303520"/>
            <a:ext cx="11247120" cy="640080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0">
                <a:solidFill>
                  <a:srgbClr val="1F3A68"/>
                </a:solidFill>
                <a:latin typeface="微软雅黑" panose="020B0503020204020204" charset="-122"/>
              </a:rPr>
              <a:t>模块1"发现信号" → 模块2"拆解原因" → 模块3-6"深入追问"</a:t>
            </a:r>
            <a:endParaRPr sz="1800" b="0">
              <a:solidFill>
                <a:srgbClr val="1F3A68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68"/>
                </a:solidFill>
                <a:latin typeface="微软雅黑" panose="020B0503020204020204" charset="-122"/>
              </a:rPr>
              <a:t>DBE看板：交互设计与数据源</a:t>
            </a:r>
            <a:endParaRPr sz="2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58400" y="640080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800" b="0">
                <a:solidFill>
                  <a:srgbClr val="999999"/>
                </a:solidFill>
                <a:latin typeface="微软雅黑" panose="020B0503020204020204" charset="-122"/>
              </a:rPr>
              <a:t>20/23</a:t>
            </a:r>
            <a:endParaRPr sz="1800" b="0">
              <a:solidFill>
                <a:srgbClr val="999999"/>
              </a:solidFill>
              <a:latin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1371600"/>
            <a:ext cx="4572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1F3A68"/>
                </a:solidFill>
                <a:latin typeface="微软雅黑" panose="020B0503020204020204" charset="-122"/>
              </a:rPr>
              <a:t>交互设计：</a:t>
            </a:r>
            <a:endParaRPr sz="20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8640" y="2011680"/>
            <a:ext cx="5029200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等级筛选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地区筛选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渠道筛选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新老客户筛选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点击象限联动明细+趋势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00800" y="1371600"/>
            <a:ext cx="4572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1F3A68"/>
                </a:solidFill>
                <a:latin typeface="微软雅黑" panose="020B0503020204020204" charset="-122"/>
              </a:rPr>
              <a:t>数据源：</a:t>
            </a:r>
            <a:endParaRPr sz="20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92240" y="2011680"/>
            <a:ext cx="5029200" cy="4114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0">
                <a:solidFill>
                  <a:srgbClr val="1F3A68"/>
                </a:solidFill>
                <a:latin typeface="微软雅黑" panose="020B0503020204020204" charset="-122"/>
              </a:rPr>
              <a:t>customer_profit.csv</a:t>
            </a:r>
            <a:endParaRPr sz="1800" b="0">
              <a:solidFill>
                <a:srgbClr val="1F3A68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1F3A68"/>
                </a:solidFill>
                <a:latin typeface="微软雅黑" panose="020B0503020204020204" charset="-122"/>
              </a:rPr>
              <a:t>customer_quadrant.csv</a:t>
            </a:r>
            <a:endParaRPr sz="1800" b="0">
              <a:solidFill>
                <a:srgbClr val="1F3A68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1F3A68"/>
                </a:solidFill>
                <a:latin typeface="微软雅黑" panose="020B0503020204020204" charset="-122"/>
              </a:rPr>
              <a:t>level_summary.csv</a:t>
            </a:r>
            <a:endParaRPr sz="1800" b="0">
              <a:solidFill>
                <a:srgbClr val="1F3A68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1F3A68"/>
                </a:solidFill>
                <a:latin typeface="微软雅黑" panose="020B0503020204020204" charset="-122"/>
              </a:rPr>
              <a:t>discount_analysis.csv</a:t>
            </a:r>
            <a:endParaRPr sz="1800" b="0">
              <a:solidFill>
                <a:srgbClr val="1F3A68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1F3A68"/>
                </a:solidFill>
                <a:latin typeface="微软雅黑" panose="020B0503020204020204" charset="-122"/>
              </a:rPr>
              <a:t>monthly_by_level.csv</a:t>
            </a:r>
            <a:endParaRPr sz="1800" b="0">
              <a:solidFill>
                <a:srgbClr val="1F3A68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1F3A68"/>
                </a:solidFill>
                <a:latin typeface="微软雅黑" panose="020B0503020204020204" charset="-122"/>
              </a:rPr>
              <a:t>trap_customer_list.csv</a:t>
            </a:r>
            <a:endParaRPr sz="1800" b="0">
              <a:solidFill>
                <a:srgbClr val="1F3A68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68"/>
                </a:solidFill>
                <a:latin typeface="微软雅黑" panose="020B0503020204020204" charset="-122"/>
              </a:rPr>
              <a:t>本模块输出物</a:t>
            </a:r>
            <a:endParaRPr sz="2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58400" y="640080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800" b="0">
                <a:solidFill>
                  <a:srgbClr val="999999"/>
                </a:solidFill>
                <a:latin typeface="微软雅黑" panose="020B0503020204020204" charset="-122"/>
              </a:rPr>
              <a:t>21/23</a:t>
            </a:r>
            <a:endParaRPr sz="1800" b="0">
              <a:solidFill>
                <a:srgbClr val="999999"/>
              </a:solidFill>
              <a:latin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640" y="1371600"/>
            <a:ext cx="5029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customer_profit.csv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43600" y="1371600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客户级盈利宽表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5029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customer_pareto.csv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43600" y="2011680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Pareto分析表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8640" y="2651760"/>
            <a:ext cx="5029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customer_quadrant.csv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43600" y="2651760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盈利象限表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8640" y="3291839"/>
            <a:ext cx="5029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level_summary.csv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3600" y="3291839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等级收入—毛利对比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8640" y="3931920"/>
            <a:ext cx="5029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discount_analysis.csv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43600" y="3931920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折扣侵蚀分析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8640" y="4572000"/>
            <a:ext cx="5029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customer_product_mix.csv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43600" y="4572000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产品结构交叉表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8640" y="5212079"/>
            <a:ext cx="5029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monthly_by_level.csv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43600" y="5212079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等级月度趋势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8640" y="5852159"/>
            <a:ext cx="5029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trap_customer_list.csv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43600" y="5852159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陷阱客户清单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6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103327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200" b="1">
                <a:solidFill>
                  <a:srgbClr val="FFFFFF"/>
                </a:solidFill>
                <a:latin typeface="微软雅黑" panose="020B0503020204020204" charset="-122"/>
              </a:rPr>
              <a:t>模块传递</a:t>
            </a:r>
            <a:endParaRPr sz="32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1600" y="1828800"/>
            <a:ext cx="2743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微软雅黑" panose="020B0503020204020204" charset="-122"/>
              </a:rPr>
              <a:t>→ 模块3</a:t>
            </a:r>
            <a:endParaRPr sz="22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14800" y="1828800"/>
            <a:ext cx="7315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0">
                <a:solidFill>
                  <a:srgbClr val="BBDDBB"/>
                </a:solidFill>
                <a:latin typeface="微软雅黑" panose="020B0503020204020204" charset="-122"/>
              </a:rPr>
              <a:t>IoT产品为什么毛利低？成本如何传导？</a:t>
            </a:r>
            <a:endParaRPr sz="2000" b="0">
              <a:solidFill>
                <a:srgbClr val="BBDDBB"/>
              </a:solidFill>
              <a:latin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71600" y="3017520"/>
            <a:ext cx="2743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微软雅黑" panose="020B0503020204020204" charset="-122"/>
              </a:rPr>
              <a:t>→ 模块4</a:t>
            </a:r>
            <a:endParaRPr sz="22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14800" y="3017520"/>
            <a:ext cx="7315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0">
                <a:solidFill>
                  <a:srgbClr val="BBDDBB"/>
                </a:solidFill>
                <a:latin typeface="微软雅黑" panose="020B0503020204020204" charset="-122"/>
              </a:rPr>
              <a:t>Q4折扣、返点、销售费用是否有效？</a:t>
            </a:r>
            <a:endParaRPr sz="2000" b="0">
              <a:solidFill>
                <a:srgbClr val="BBDDBB"/>
              </a:solidFill>
              <a:latin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71600" y="4206240"/>
            <a:ext cx="2743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微软雅黑" panose="020B0503020204020204" charset="-122"/>
              </a:rPr>
              <a:t>→ 模块5</a:t>
            </a:r>
            <a:endParaRPr sz="22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14800" y="4206240"/>
            <a:ext cx="7315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0">
                <a:solidFill>
                  <a:srgbClr val="BBDDBB"/>
                </a:solidFill>
                <a:latin typeface="微软雅黑" panose="020B0503020204020204" charset="-122"/>
              </a:rPr>
              <a:t>A类客户账期对现金流的影响？</a:t>
            </a:r>
            <a:endParaRPr sz="2000" b="0">
              <a:solidFill>
                <a:srgbClr val="BBDDBB"/>
              </a:solidFill>
              <a:latin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71600" y="5394960"/>
            <a:ext cx="2743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微软雅黑" panose="020B0503020204020204" charset="-122"/>
              </a:rPr>
              <a:t>→ 模块6</a:t>
            </a:r>
            <a:endParaRPr sz="22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14800" y="5394960"/>
            <a:ext cx="7315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0">
                <a:solidFill>
                  <a:srgbClr val="BBDDBB"/>
                </a:solidFill>
                <a:latin typeface="微软雅黑" panose="020B0503020204020204" charset="-122"/>
              </a:rPr>
              <a:t>陷阱客户、异常折扣纳入经营预警</a:t>
            </a:r>
            <a:endParaRPr sz="2000" b="0">
              <a:solidFill>
                <a:srgbClr val="BBDDBB"/>
              </a:solidFill>
              <a:latin typeface="微软雅黑" panose="020B050302020402020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4400" y="5760720"/>
            <a:ext cx="103327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0">
                <a:solidFill>
                  <a:srgbClr val="99AABB"/>
                </a:solidFill>
                <a:latin typeface="微软雅黑" panose="020B0503020204020204" charset="-122"/>
              </a:rPr>
              <a:t>模块2回答"谁拖累了毛利"，后续继续回答"为什么、值不值、安不安全"</a:t>
            </a:r>
            <a:endParaRPr sz="1800" b="0">
              <a:solidFill>
                <a:srgbClr val="99AABB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6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2286000"/>
            <a:ext cx="103327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1">
                <a:solidFill>
                  <a:srgbClr val="FFFFFF"/>
                </a:solidFill>
                <a:latin typeface="微软雅黑" panose="020B0503020204020204" charset="-122"/>
              </a:rPr>
              <a:t>模块 2 · 完成</a:t>
            </a:r>
            <a:endParaRPr sz="40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3474720"/>
            <a:ext cx="103327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400" b="0">
                <a:solidFill>
                  <a:srgbClr val="FFAA77"/>
                </a:solidFill>
                <a:latin typeface="微软雅黑" panose="020B0503020204020204" charset="-122"/>
              </a:rPr>
              <a:t>核心结论：大客户贡献了规模，但侵蚀了利润</a:t>
            </a:r>
            <a:endParaRPr sz="2400" b="0">
              <a:solidFill>
                <a:srgbClr val="FFAA77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4572000"/>
            <a:ext cx="103327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000" b="0">
                <a:solidFill>
                  <a:srgbClr val="BBDDBB"/>
                </a:solidFill>
                <a:latin typeface="微软雅黑" panose="020B0503020204020204" charset="-122"/>
              </a:rPr>
              <a:t>下一模块：IoT产品的成本为什么这么高？</a:t>
            </a:r>
            <a:endParaRPr sz="2000" b="0">
              <a:solidFill>
                <a:srgbClr val="BBDDBB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68"/>
                </a:solidFill>
                <a:latin typeface="微软雅黑" panose="020B0503020204020204" charset="-122"/>
              </a:rPr>
              <a:t>董事会议题：收入增长质量追问</a:t>
            </a:r>
            <a:endParaRPr sz="2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58400" y="640080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800" b="0">
                <a:solidFill>
                  <a:srgbClr val="999999"/>
                </a:solidFill>
                <a:latin typeface="微软雅黑" panose="020B0503020204020204" charset="-122"/>
              </a:rPr>
              <a:t>3/23</a:t>
            </a:r>
            <a:endParaRPr sz="1800" b="0">
              <a:solidFill>
                <a:srgbClr val="999999"/>
              </a:solidFill>
              <a:latin typeface="微软雅黑" panose="020B0503020204020204" charset="-122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57200" y="1371600"/>
            <a:ext cx="1828800" cy="548640"/>
          </a:xfrm>
          <a:prstGeom prst="round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董事长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2103120"/>
            <a:ext cx="109728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"大客户贡献了收入，但毛利率偏低。要判断：是战略资产，还是利润黑洞？"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57200" y="3017520"/>
            <a:ext cx="1828800" cy="548640"/>
          </a:xfrm>
          <a:prstGeom prst="roundRect">
            <a:avLst/>
          </a:prstGeom>
          <a:solidFill>
            <a:srgbClr val="F26B1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CFO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3749039"/>
            <a:ext cx="109728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0">
                <a:solidFill>
                  <a:srgbClr val="C0392B"/>
                </a:solidFill>
                <a:latin typeface="微软雅黑" panose="020B0503020204020204" charset="-122"/>
              </a:rPr>
              <a:t>"谁贡献了毛利？谁拖累了利润？低毛利来自产品结构，还是过度折扣？"</a:t>
            </a:r>
            <a:endParaRPr sz="1800" b="0">
              <a:solidFill>
                <a:srgbClr val="C0392B"/>
              </a:solidFill>
              <a:latin typeface="微软雅黑" panose="020B0503020204020204" charset="-122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57200" y="4663440"/>
            <a:ext cx="1828800" cy="548640"/>
          </a:xfrm>
          <a:prstGeom prst="roundRect">
            <a:avLst/>
          </a:prstGeom>
          <a:solidFill>
            <a:srgbClr val="2E86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销售总监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5394960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"大客户不能简单否定，他们带来规模、渠道和未来订单。"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68"/>
                </a:solidFill>
                <a:latin typeface="微软雅黑" panose="020B0503020204020204" charset="-122"/>
              </a:rPr>
              <a:t>本模块目标</a:t>
            </a:r>
            <a:endParaRPr sz="2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58400" y="640080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800" b="0">
                <a:solidFill>
                  <a:srgbClr val="999999"/>
                </a:solidFill>
                <a:latin typeface="微软雅黑" panose="020B0503020204020204" charset="-122"/>
              </a:rPr>
              <a:t>4/23</a:t>
            </a:r>
            <a:endParaRPr sz="1800" b="0">
              <a:solidFill>
                <a:srgbClr val="999999"/>
              </a:solidFill>
              <a:latin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640" y="1371600"/>
            <a:ext cx="1097280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40"/>
              </a:spcAft>
            </a:pPr>
            <a:r>
              <a:rPr sz="2200" b="1">
                <a:solidFill>
                  <a:srgbClr val="1F3A68"/>
                </a:solidFill>
                <a:latin typeface="微软雅黑" panose="020B0503020204020204" charset="-122"/>
              </a:rPr>
              <a:t>识别客户增长质量，回答以下问题：</a:t>
            </a:r>
            <a:endParaRPr sz="2200" b="1">
              <a:solidFill>
                <a:srgbClr val="1F3A68"/>
              </a:solidFill>
              <a:latin typeface="微软雅黑" panose="020B0503020204020204" charset="-122"/>
            </a:endParaRPr>
          </a:p>
          <a:p>
            <a:pPr>
              <a:spcAft>
                <a:spcPts val="440"/>
              </a:spcAft>
              <a:defRPr sz="2200" b="0">
                <a:solidFill>
                  <a:srgbClr val="555555"/>
                </a:solidFill>
                <a:latin typeface="微软雅黑" panose="020B0503020204020204" charset="-122"/>
              </a:defRPr>
            </a:pPr>
          </a:p>
          <a:p>
            <a:pPr>
              <a:spcAft>
                <a:spcPts val="440"/>
              </a:spcAft>
            </a:pPr>
            <a:r>
              <a:rPr sz="2200" b="0">
                <a:solidFill>
                  <a:srgbClr val="2E864A"/>
                </a:solidFill>
                <a:latin typeface="微软雅黑" panose="020B0503020204020204" charset="-122"/>
              </a:rPr>
              <a:t>✓ 哪些客户值得投入</a:t>
            </a:r>
            <a:endParaRPr sz="2200" b="0">
              <a:solidFill>
                <a:srgbClr val="2E864A"/>
              </a:solidFill>
              <a:latin typeface="微软雅黑" panose="020B0503020204020204" charset="-122"/>
            </a:endParaRPr>
          </a:p>
          <a:p>
            <a:pPr>
              <a:spcAft>
                <a:spcPts val="440"/>
              </a:spcAft>
            </a:pPr>
            <a:r>
              <a:rPr sz="2200" b="0">
                <a:solidFill>
                  <a:srgbClr val="F26B1F"/>
                </a:solidFill>
                <a:latin typeface="微软雅黑" panose="020B0503020204020204" charset="-122"/>
              </a:rPr>
              <a:t>✓ 哪些客户需要重新定价</a:t>
            </a:r>
            <a:endParaRPr sz="2200" b="0">
              <a:solidFill>
                <a:srgbClr val="F26B1F"/>
              </a:solidFill>
              <a:latin typeface="微软雅黑" panose="020B0503020204020204" charset="-122"/>
            </a:endParaRPr>
          </a:p>
          <a:p>
            <a:pPr>
              <a:spcAft>
                <a:spcPts val="440"/>
              </a:spcAft>
            </a:pPr>
            <a:r>
              <a:rPr sz="2200" b="0">
                <a:solidFill>
                  <a:srgbClr val="F26B1F"/>
                </a:solidFill>
                <a:latin typeface="微软雅黑" panose="020B0503020204020204" charset="-122"/>
              </a:rPr>
              <a:t>✓ 哪些客户需调整产品组合</a:t>
            </a:r>
            <a:endParaRPr sz="2200" b="0">
              <a:solidFill>
                <a:srgbClr val="F26B1F"/>
              </a:solidFill>
              <a:latin typeface="微软雅黑" panose="020B0503020204020204" charset="-122"/>
            </a:endParaRPr>
          </a:p>
          <a:p>
            <a:pPr>
              <a:spcAft>
                <a:spcPts val="440"/>
              </a:spcAft>
            </a:pPr>
            <a:r>
              <a:rPr sz="2200" b="0">
                <a:solidFill>
                  <a:srgbClr val="C0392B"/>
                </a:solidFill>
                <a:latin typeface="微软雅黑" panose="020B0503020204020204" charset="-122"/>
              </a:rPr>
              <a:t>✗ 哪些客户应限制折扣</a:t>
            </a:r>
            <a:endParaRPr sz="2200" b="0">
              <a:solidFill>
                <a:srgbClr val="C0392B"/>
              </a:solidFill>
              <a:latin typeface="微软雅黑" panose="020B0503020204020204" charset="-122"/>
            </a:endParaRPr>
          </a:p>
          <a:p>
            <a:pPr>
              <a:spcAft>
                <a:spcPts val="440"/>
              </a:spcAft>
              <a:defRPr sz="2200" b="0">
                <a:solidFill>
                  <a:srgbClr val="555555"/>
                </a:solidFill>
                <a:latin typeface="微软雅黑" panose="020B0503020204020204" charset="-122"/>
              </a:defRPr>
            </a:pPr>
          </a:p>
          <a:p>
            <a:pPr>
              <a:spcAft>
                <a:spcPts val="440"/>
              </a:spcAft>
            </a:pPr>
            <a:r>
              <a:rPr sz="2200" b="1">
                <a:solidFill>
                  <a:srgbClr val="1F3A68"/>
                </a:solidFill>
                <a:latin typeface="微软雅黑" panose="020B0503020204020204" charset="-122"/>
              </a:rPr>
              <a:t>核心转变：从"按收入管客户"→"按利润质量管客户"</a:t>
            </a:r>
            <a:endParaRPr sz="22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68"/>
                </a:solidFill>
                <a:latin typeface="微软雅黑" panose="020B0503020204020204" charset="-122"/>
              </a:rPr>
              <a:t>本模块在六大模块中的位置</a:t>
            </a:r>
            <a:endParaRPr sz="2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58400" y="640080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800" b="0">
                <a:solidFill>
                  <a:srgbClr val="999999"/>
                </a:solidFill>
                <a:latin typeface="微软雅黑" panose="020B0503020204020204" charset="-122"/>
              </a:rPr>
              <a:t>5/23</a:t>
            </a:r>
            <a:endParaRPr sz="1800" b="0">
              <a:solidFill>
                <a:srgbClr val="999999"/>
              </a:solidFill>
              <a:latin typeface="微软雅黑" panose="020B0503020204020204" charset="-122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57200" y="1280160"/>
            <a:ext cx="1645920" cy="64008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模块1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77440" y="1325880"/>
            <a:ext cx="91440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经营数据认知与建模 → 初步发现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57200" y="2148839"/>
            <a:ext cx="1645920" cy="640080"/>
          </a:xfrm>
          <a:prstGeom prst="round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模块2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77440" y="2194559"/>
            <a:ext cx="91440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C0392B"/>
                </a:solidFill>
                <a:latin typeface="微软雅黑" panose="020B0503020204020204" charset="-122"/>
              </a:rPr>
              <a:t>收入结构与客户盈利分析 → 深挖客户维度</a:t>
            </a:r>
            <a:endParaRPr sz="1800" b="1">
              <a:solidFill>
                <a:srgbClr val="C0392B"/>
              </a:solidFill>
              <a:latin typeface="微软雅黑" panose="020B0503020204020204" charset="-122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57200" y="3017520"/>
            <a:ext cx="1645920" cy="64008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模块3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77440" y="3063239"/>
            <a:ext cx="91440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产品成本与毛利驱动 → 解释IoT低毛利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57200" y="3886200"/>
            <a:ext cx="1645920" cy="64008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模块4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77440" y="3931920"/>
            <a:ext cx="91440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费用管控与责任中心 → 折扣/费用有效性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57200" y="4754879"/>
            <a:ext cx="1645920" cy="64008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模块5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77440" y="4800599"/>
            <a:ext cx="91440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资金流与营运资本 → 账期对现金流影响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57200" y="5623560"/>
            <a:ext cx="1645920" cy="64008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模块6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77440" y="5669280"/>
            <a:ext cx="91440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经营风险分析与预警 → 整合为预警体系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68"/>
                </a:solidFill>
                <a:latin typeface="微软雅黑" panose="020B0503020204020204" charset="-122"/>
              </a:rPr>
              <a:t>本模块分析主线：五步拆解</a:t>
            </a:r>
            <a:endParaRPr sz="2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58400" y="640080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800" b="0">
                <a:solidFill>
                  <a:srgbClr val="999999"/>
                </a:solidFill>
                <a:latin typeface="微软雅黑" panose="020B0503020204020204" charset="-122"/>
              </a:rPr>
              <a:t>6/23</a:t>
            </a:r>
            <a:endParaRPr sz="1800" b="0">
              <a:solidFill>
                <a:srgbClr val="999999"/>
              </a:solidFill>
              <a:latin typeface="微软雅黑" panose="020B0503020204020204" charset="-122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57200" y="1371600"/>
            <a:ext cx="2011680" cy="640080"/>
          </a:xfrm>
          <a:prstGeom prst="round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第一步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1463040"/>
            <a:ext cx="8686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0">
                <a:solidFill>
                  <a:srgbClr val="555555"/>
                </a:solidFill>
                <a:latin typeface="微软雅黑" panose="020B0503020204020204" charset="-122"/>
              </a:rPr>
              <a:t>客户收入是否集中？</a:t>
            </a:r>
            <a:endParaRPr sz="20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57200" y="2377440"/>
            <a:ext cx="2011680" cy="640080"/>
          </a:xfrm>
          <a:prstGeom prst="round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第二步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3200" y="2468880"/>
            <a:ext cx="8686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0">
                <a:solidFill>
                  <a:srgbClr val="555555"/>
                </a:solidFill>
                <a:latin typeface="微软雅黑" panose="020B0503020204020204" charset="-122"/>
              </a:rPr>
              <a:t>收入贡献和毛利贡献是否错配？</a:t>
            </a:r>
            <a:endParaRPr sz="20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57200" y="3383280"/>
            <a:ext cx="2011680" cy="640080"/>
          </a:xfrm>
          <a:prstGeom prst="round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第三步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43200" y="3474720"/>
            <a:ext cx="8686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0">
                <a:solidFill>
                  <a:srgbClr val="555555"/>
                </a:solidFill>
                <a:latin typeface="微软雅黑" panose="020B0503020204020204" charset="-122"/>
              </a:rPr>
              <a:t>哪些客户属于高收入低盈利？</a:t>
            </a:r>
            <a:endParaRPr sz="20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57200" y="4389120"/>
            <a:ext cx="2011680" cy="640080"/>
          </a:xfrm>
          <a:prstGeom prst="round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第四步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3200" y="4480560"/>
            <a:ext cx="8686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0">
                <a:solidFill>
                  <a:srgbClr val="555555"/>
                </a:solidFill>
                <a:latin typeface="微软雅黑" panose="020B0503020204020204" charset="-122"/>
              </a:rPr>
              <a:t>低毛利来自产品结构还是折扣侵蚀？</a:t>
            </a:r>
            <a:endParaRPr sz="20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57200" y="5394960"/>
            <a:ext cx="2011680" cy="640080"/>
          </a:xfrm>
          <a:prstGeom prst="round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第五步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43200" y="5486400"/>
            <a:ext cx="8686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0">
                <a:solidFill>
                  <a:srgbClr val="555555"/>
                </a:solidFill>
                <a:latin typeface="微软雅黑" panose="020B0503020204020204" charset="-122"/>
              </a:rPr>
              <a:t>应采取什么客户经营策略？</a:t>
            </a:r>
            <a:endParaRPr sz="20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57200" y="6400800"/>
            <a:ext cx="11247120" cy="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68"/>
                </a:solidFill>
                <a:latin typeface="微软雅黑" panose="020B0503020204020204" charset="-122"/>
              </a:rPr>
              <a:t>数据与建模：客户盈利宽表</a:t>
            </a:r>
            <a:endParaRPr sz="2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58400" y="640080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800" b="0">
                <a:solidFill>
                  <a:srgbClr val="999999"/>
                </a:solidFill>
                <a:latin typeface="微软雅黑" panose="020B0503020204020204" charset="-122"/>
              </a:rPr>
              <a:t>7/23</a:t>
            </a:r>
            <a:endParaRPr sz="1800" b="0">
              <a:solidFill>
                <a:srgbClr val="999999"/>
              </a:solidFill>
              <a:latin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640" y="1371600"/>
            <a:ext cx="5029200" cy="2743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数据来源：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订单表 orders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产品表 products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成本表 costs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• 客户表 customers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943600" y="1280160"/>
            <a:ext cx="5760720" cy="4754880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126480" y="1463040"/>
            <a:ext cx="548640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核心计算字段：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revenue = sales_amount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cogs = quantity × unit_cost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C0392B"/>
                </a:solidFill>
                <a:latin typeface="微软雅黑" panose="020B0503020204020204" charset="-122"/>
              </a:rPr>
              <a:t>gross_profit = revenue - cogs</a:t>
            </a:r>
            <a:endParaRPr sz="1800" b="0">
              <a:solidFill>
                <a:srgbClr val="C0392B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C0392B"/>
                </a:solidFill>
                <a:latin typeface="微软雅黑" panose="020B0503020204020204" charset="-122"/>
              </a:rPr>
              <a:t>gross_margin = GP / revenue</a:t>
            </a:r>
            <a:endParaRPr sz="1800" b="0">
              <a:solidFill>
                <a:srgbClr val="C0392B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  <a:defRPr sz="1800" b="0">
                <a:solidFill>
                  <a:srgbClr val="555555"/>
                </a:solidFill>
                <a:latin typeface="微软雅黑" panose="020B0503020204020204" charset="-122"/>
              </a:defRPr>
            </a:pPr>
          </a:p>
          <a:p>
            <a:pPr>
              <a:spcAft>
                <a:spcPts val="360"/>
              </a:spcAft>
            </a:pPr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输出：客户级年度盈利宽表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68"/>
                </a:solidFill>
                <a:latin typeface="微软雅黑" panose="020B0503020204020204" charset="-122"/>
              </a:rPr>
              <a:t>分析框架：客户盈利质量五步法</a:t>
            </a:r>
            <a:endParaRPr sz="2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58400" y="640080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800" b="0">
                <a:solidFill>
                  <a:srgbClr val="999999"/>
                </a:solidFill>
                <a:latin typeface="微软雅黑" panose="020B0503020204020204" charset="-122"/>
              </a:rPr>
              <a:t>8/23</a:t>
            </a:r>
            <a:endParaRPr sz="1800" b="0">
              <a:solidFill>
                <a:srgbClr val="999999"/>
              </a:solidFill>
              <a:latin typeface="微软雅黑" panose="020B0503020204020204" charset="-122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57200" y="1371600"/>
            <a:ext cx="4114800" cy="731520"/>
          </a:xfrm>
          <a:prstGeom prst="round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❶ 收入集中度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46320" y="1463040"/>
            <a:ext cx="6858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0">
                <a:solidFill>
                  <a:srgbClr val="555555"/>
                </a:solidFill>
                <a:latin typeface="微软雅黑" panose="020B0503020204020204" charset="-122"/>
              </a:rPr>
              <a:t>判断收入是否依赖少数客户</a:t>
            </a:r>
            <a:endParaRPr sz="20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57200" y="2377440"/>
            <a:ext cx="4114800" cy="731520"/>
          </a:xfrm>
          <a:prstGeom prst="roundRect">
            <a:avLst/>
          </a:prstGeom>
          <a:solidFill>
            <a:srgbClr val="F26B1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❷ 收入—毛利错配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46320" y="2468880"/>
            <a:ext cx="6858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0">
                <a:solidFill>
                  <a:srgbClr val="555555"/>
                </a:solidFill>
                <a:latin typeface="微软雅黑" panose="020B0503020204020204" charset="-122"/>
              </a:rPr>
              <a:t>大客户是否真正贡献利润</a:t>
            </a:r>
            <a:endParaRPr sz="20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57200" y="3383280"/>
            <a:ext cx="4114800" cy="731520"/>
          </a:xfrm>
          <a:prstGeom prst="roundRect">
            <a:avLst/>
          </a:prstGeom>
          <a:solidFill>
            <a:srgbClr val="C039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❸ 盈利象限分析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46320" y="3474720"/>
            <a:ext cx="6858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0">
                <a:solidFill>
                  <a:srgbClr val="555555"/>
                </a:solidFill>
                <a:latin typeface="微软雅黑" panose="020B0503020204020204" charset="-122"/>
              </a:rPr>
              <a:t>明星/精品/陷阱/鸡肋</a:t>
            </a:r>
            <a:endParaRPr sz="20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57200" y="4389120"/>
            <a:ext cx="4114800" cy="731520"/>
          </a:xfrm>
          <a:prstGeom prst="roundRect">
            <a:avLst/>
          </a:prstGeom>
          <a:solidFill>
            <a:srgbClr val="C039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❹ 低毛利根因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46320" y="4480560"/>
            <a:ext cx="6858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0">
                <a:solidFill>
                  <a:srgbClr val="555555"/>
                </a:solidFill>
                <a:latin typeface="微软雅黑" panose="020B0503020204020204" charset="-122"/>
              </a:rPr>
              <a:t>产品结构 vs 折扣侵蚀</a:t>
            </a:r>
            <a:endParaRPr sz="20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57200" y="5394960"/>
            <a:ext cx="4114800" cy="731520"/>
          </a:xfrm>
          <a:prstGeom prst="roundRect">
            <a:avLst/>
          </a:prstGeom>
          <a:solidFill>
            <a:srgbClr val="2E86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</a:rPr>
              <a:t>❺ 客户经营策略</a:t>
            </a:r>
            <a:endParaRPr sz="1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46320" y="5486400"/>
            <a:ext cx="6858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0">
                <a:solidFill>
                  <a:srgbClr val="555555"/>
                </a:solidFill>
                <a:latin typeface="微软雅黑" panose="020B0503020204020204" charset="-122"/>
              </a:rPr>
              <a:t>定价/折扣/分层建议</a:t>
            </a:r>
            <a:endParaRPr sz="2000" b="0">
              <a:solidFill>
                <a:srgbClr val="555555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F3A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828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68"/>
                </a:solidFill>
                <a:latin typeface="微软雅黑" panose="020B0503020204020204" charset="-122"/>
              </a:rPr>
              <a:t>任务一：客户收入 Pareto 分析</a:t>
            </a:r>
            <a:endParaRPr sz="2800" b="1">
              <a:solidFill>
                <a:srgbClr val="1F3A68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58400" y="640080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800" b="0">
                <a:solidFill>
                  <a:srgbClr val="999999"/>
                </a:solidFill>
                <a:latin typeface="微软雅黑" panose="020B0503020204020204" charset="-122"/>
              </a:rPr>
              <a:t>9/23</a:t>
            </a:r>
            <a:endParaRPr sz="1800" b="0">
              <a:solidFill>
                <a:srgbClr val="999999"/>
              </a:solidFill>
              <a:latin typeface="微软雅黑" panose="020B0503020204020204" charset="-122"/>
            </a:endParaRPr>
          </a:p>
        </p:txBody>
      </p:sp>
      <p:pic>
        <p:nvPicPr>
          <p:cNvPr id="5" name="Picture 4" descr="模块2_Pareto分析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" y="1097280"/>
            <a:ext cx="7772400" cy="300542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29600" y="1371600"/>
            <a:ext cx="365760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"/>
              </a:spcAft>
            </a:pPr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集中度指标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CR3 = 23.1%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CR10 = 47.2%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555555"/>
                </a:solidFill>
                <a:latin typeface="微软雅黑" panose="020B0503020204020204" charset="-122"/>
              </a:rPr>
              <a:t>HHI = 0.036</a:t>
            </a:r>
            <a:endParaRPr sz="1800" b="0">
              <a:solidFill>
                <a:srgbClr val="555555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  <a:defRPr sz="1800" b="0">
                <a:solidFill>
                  <a:srgbClr val="555555"/>
                </a:solidFill>
                <a:latin typeface="微软雅黑" panose="020B0503020204020204" charset="-122"/>
              </a:defRPr>
            </a:pPr>
          </a:p>
          <a:p>
            <a:pPr>
              <a:spcAft>
                <a:spcPts val="360"/>
              </a:spcAft>
            </a:pPr>
            <a:r>
              <a:rPr sz="1800" b="1">
                <a:solidFill>
                  <a:srgbClr val="C0392B"/>
                </a:solidFill>
                <a:latin typeface="微软雅黑" panose="020B0503020204020204" charset="-122"/>
              </a:rPr>
              <a:t>A类客户贡献62%收入</a:t>
            </a:r>
            <a:endParaRPr sz="1800" b="1">
              <a:solidFill>
                <a:srgbClr val="C0392B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  <a:defRPr sz="1800" b="0">
                <a:solidFill>
                  <a:srgbClr val="555555"/>
                </a:solidFill>
                <a:latin typeface="微软雅黑" panose="020B0503020204020204" charset="-122"/>
              </a:defRPr>
            </a:pPr>
          </a:p>
          <a:p>
            <a:pPr>
              <a:spcAft>
                <a:spcPts val="360"/>
              </a:spcAft>
            </a:pPr>
            <a:r>
              <a:rPr sz="1800" b="1">
                <a:solidFill>
                  <a:srgbClr val="1F3A68"/>
                </a:solidFill>
                <a:latin typeface="微软雅黑" panose="020B0503020204020204" charset="-122"/>
              </a:rPr>
              <a:t>→ 下一步判断：</a:t>
            </a:r>
            <a:endParaRPr sz="1800" b="1">
              <a:solidFill>
                <a:srgbClr val="1F3A68"/>
              </a:solidFill>
              <a:latin typeface="微软雅黑" panose="020B0503020204020204" charset="-122"/>
            </a:endParaRPr>
          </a:p>
          <a:p>
            <a:pPr>
              <a:spcAft>
                <a:spcPts val="360"/>
              </a:spcAft>
            </a:pPr>
            <a:r>
              <a:rPr sz="1800" b="0">
                <a:solidFill>
                  <a:srgbClr val="C0392B"/>
                </a:solidFill>
                <a:latin typeface="微软雅黑" panose="020B0503020204020204" charset="-122"/>
              </a:rPr>
              <a:t>是否贡献相应毛利？</a:t>
            </a:r>
            <a:endParaRPr sz="1800" b="0">
              <a:solidFill>
                <a:srgbClr val="C0392B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2529</Words>
  <Application>WPS 演示</Application>
  <PresentationFormat>On-screen Show (4:3)</PresentationFormat>
  <Paragraphs>414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Arial</vt:lpstr>
      <vt:lpstr>宋体</vt:lpstr>
      <vt:lpstr>Wingdings</vt:lpstr>
      <vt:lpstr>Arial</vt:lpstr>
      <vt:lpstr>微软雅黑</vt:lpstr>
      <vt:lpstr>Calibri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generated using python-pptx</dc:description>
  <cp:lastModifiedBy>何瑞卿</cp:lastModifiedBy>
  <cp:revision>4</cp:revision>
  <dcterms:created xsi:type="dcterms:W3CDTF">2013-01-27T09:14:00Z</dcterms:created>
  <dcterms:modified xsi:type="dcterms:W3CDTF">2026-06-11T15:09:48Z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8213CA51A5F14B77A6662D18E6F5E321_12</vt:lpwstr>
  </property>
</Properties>
</file>