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826" r:id="rId2"/>
    <p:sldId id="828" r:id="rId3"/>
    <p:sldId id="937" r:id="rId4"/>
    <p:sldId id="935" r:id="rId5"/>
    <p:sldId id="933" r:id="rId6"/>
    <p:sldId id="855" r:id="rId7"/>
    <p:sldId id="928" r:id="rId8"/>
    <p:sldId id="922" r:id="rId9"/>
    <p:sldId id="934" r:id="rId10"/>
    <p:sldId id="987" r:id="rId11"/>
    <p:sldId id="988" r:id="rId12"/>
  </p:sldIdLst>
  <p:sldSz cx="12196763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3">
          <p15:clr>
            <a:srgbClr val="A4A3A4"/>
          </p15:clr>
        </p15:guide>
        <p15:guide id="2" pos="384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张 尚佳" initials="张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006BBC"/>
    <a:srgbClr val="00AAA2"/>
    <a:srgbClr val="000000"/>
    <a:srgbClr val="17DCF1"/>
    <a:srgbClr val="0DC2D5"/>
    <a:srgbClr val="EFEFEF"/>
    <a:srgbClr val="FFFFFF"/>
    <a:srgbClr val="F0F0F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912" autoAdjust="0"/>
    <p:restoredTop sz="94270" autoAdjust="0"/>
  </p:normalViewPr>
  <p:slideViewPr>
    <p:cSldViewPr snapToObjects="1">
      <p:cViewPr varScale="1">
        <p:scale>
          <a:sx n="71" d="100"/>
          <a:sy n="71" d="100"/>
        </p:scale>
        <p:origin x="48" y="1060"/>
      </p:cViewPr>
      <p:guideLst>
        <p:guide orient="horz" pos="2143"/>
        <p:guide pos="38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186"/>
    </p:cViewPr>
  </p:sorterViewPr>
  <p:notesViewPr>
    <p:cSldViewPr snapToObjects="1">
      <p:cViewPr varScale="1">
        <p:scale>
          <a:sx n="69" d="100"/>
          <a:sy n="69" d="100"/>
        </p:scale>
        <p:origin x="-283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#1">
  <dgm:title val=""/>
  <dgm:desc val=""/>
  <dgm:catLst>
    <dgm:cat type="accent4" pri="11200"/>
  </dgm:catLst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FED4AE-2E6A-45FB-AC81-1F449FD3FBB6}" type="doc">
      <dgm:prSet loTypeId="urn:microsoft.com/office/officeart/2005/8/layout/vProcess5" loCatId="process" qsTypeId="urn:microsoft.com/office/officeart/2005/8/quickstyle/simple3#2" qsCatId="simple" csTypeId="urn:microsoft.com/office/officeart/2005/8/colors/accent4_2#1" csCatId="accent4" phldr="1"/>
      <dgm:spPr/>
      <dgm:t>
        <a:bodyPr/>
        <a:lstStyle/>
        <a:p>
          <a:endParaRPr lang="zh-CN" altLang="en-US"/>
        </a:p>
      </dgm:t>
    </dgm:pt>
    <dgm:pt modelId="{4F839167-3B4B-4C55-8901-466CB5182C93}">
      <dgm:prSet/>
      <dgm:spPr/>
      <dgm:t>
        <a:bodyPr/>
        <a:lstStyle/>
        <a:p>
          <a:pPr rtl="0"/>
          <a:r>
            <a:rPr lang="zh-CN"/>
            <a:t>数据标准化处理</a:t>
          </a:r>
          <a:endParaRPr lang="zh-CN" dirty="0"/>
        </a:p>
      </dgm:t>
    </dgm:pt>
    <dgm:pt modelId="{47E553D5-C270-4B49-BF2B-42F0598C5A18}" type="parTrans" cxnId="{2DAFAFFA-04EC-41CD-9783-81C852E890F9}">
      <dgm:prSet/>
      <dgm:spPr/>
      <dgm:t>
        <a:bodyPr/>
        <a:lstStyle/>
        <a:p>
          <a:endParaRPr lang="zh-CN" altLang="en-US"/>
        </a:p>
      </dgm:t>
    </dgm:pt>
    <dgm:pt modelId="{C070D897-A35C-4448-9350-6A8917B732EA}" type="sibTrans" cxnId="{2DAFAFFA-04EC-41CD-9783-81C852E890F9}">
      <dgm:prSet/>
      <dgm:spPr/>
      <dgm:t>
        <a:bodyPr/>
        <a:lstStyle/>
        <a:p>
          <a:endParaRPr lang="zh-CN" altLang="en-US"/>
        </a:p>
      </dgm:t>
    </dgm:pt>
    <dgm:pt modelId="{89D833D4-5E8F-4A42-9080-2DE26B1B2D00}">
      <dgm:prSet/>
      <dgm:spPr/>
      <dgm:t>
        <a:bodyPr/>
        <a:lstStyle/>
        <a:p>
          <a:pPr rtl="0"/>
          <a:r>
            <a:rPr lang="zh-CN"/>
            <a:t>模型求解</a:t>
          </a:r>
          <a:endParaRPr lang="zh-CN" dirty="0"/>
        </a:p>
      </dgm:t>
    </dgm:pt>
    <dgm:pt modelId="{E9816F68-F7AD-4876-89A5-440F66351799}" type="parTrans" cxnId="{C90EF201-B3F3-4C85-95F1-A5B4B63B7732}">
      <dgm:prSet/>
      <dgm:spPr/>
      <dgm:t>
        <a:bodyPr/>
        <a:lstStyle/>
        <a:p>
          <a:endParaRPr lang="zh-CN" altLang="en-US"/>
        </a:p>
      </dgm:t>
    </dgm:pt>
    <dgm:pt modelId="{6548805E-6166-47A1-896C-FF0FC84A962F}" type="sibTrans" cxnId="{C90EF201-B3F3-4C85-95F1-A5B4B63B7732}">
      <dgm:prSet/>
      <dgm:spPr/>
      <dgm:t>
        <a:bodyPr/>
        <a:lstStyle/>
        <a:p>
          <a:endParaRPr lang="zh-CN" altLang="en-US"/>
        </a:p>
      </dgm:t>
    </dgm:pt>
    <dgm:pt modelId="{1B2A3D6F-4311-4728-AA39-C994E01C9D27}" type="pres">
      <dgm:prSet presAssocID="{3BFED4AE-2E6A-45FB-AC81-1F449FD3FBB6}" presName="outerComposite" presStyleCnt="0">
        <dgm:presLayoutVars>
          <dgm:chMax val="5"/>
          <dgm:dir/>
          <dgm:resizeHandles val="exact"/>
        </dgm:presLayoutVars>
      </dgm:prSet>
      <dgm:spPr/>
    </dgm:pt>
    <dgm:pt modelId="{7CA39000-2391-4DF8-B41D-80248464B83B}" type="pres">
      <dgm:prSet presAssocID="{3BFED4AE-2E6A-45FB-AC81-1F449FD3FBB6}" presName="dummyMaxCanvas" presStyleCnt="0">
        <dgm:presLayoutVars/>
      </dgm:prSet>
      <dgm:spPr/>
    </dgm:pt>
    <dgm:pt modelId="{EB273DA7-864C-4350-9D61-4B07DCF32993}" type="pres">
      <dgm:prSet presAssocID="{3BFED4AE-2E6A-45FB-AC81-1F449FD3FBB6}" presName="TwoNodes_1" presStyleLbl="node1" presStyleIdx="0" presStyleCnt="2">
        <dgm:presLayoutVars>
          <dgm:bulletEnabled val="1"/>
        </dgm:presLayoutVars>
      </dgm:prSet>
      <dgm:spPr/>
    </dgm:pt>
    <dgm:pt modelId="{575F6F65-06C7-49B6-B6C7-D507B22D84F7}" type="pres">
      <dgm:prSet presAssocID="{3BFED4AE-2E6A-45FB-AC81-1F449FD3FBB6}" presName="TwoNodes_2" presStyleLbl="node1" presStyleIdx="1" presStyleCnt="2">
        <dgm:presLayoutVars>
          <dgm:bulletEnabled val="1"/>
        </dgm:presLayoutVars>
      </dgm:prSet>
      <dgm:spPr/>
    </dgm:pt>
    <dgm:pt modelId="{82E7BEC6-C146-4116-A929-555F89DE3F2D}" type="pres">
      <dgm:prSet presAssocID="{3BFED4AE-2E6A-45FB-AC81-1F449FD3FBB6}" presName="TwoConn_1-2" presStyleLbl="fgAccFollowNode1" presStyleIdx="0" presStyleCnt="1">
        <dgm:presLayoutVars>
          <dgm:bulletEnabled val="1"/>
        </dgm:presLayoutVars>
      </dgm:prSet>
      <dgm:spPr/>
    </dgm:pt>
    <dgm:pt modelId="{CD1EFD5A-5D55-49C1-9FD4-6EB724ED3131}" type="pres">
      <dgm:prSet presAssocID="{3BFED4AE-2E6A-45FB-AC81-1F449FD3FBB6}" presName="TwoNodes_1_text" presStyleLbl="node1" presStyleIdx="1" presStyleCnt="2">
        <dgm:presLayoutVars>
          <dgm:bulletEnabled val="1"/>
        </dgm:presLayoutVars>
      </dgm:prSet>
      <dgm:spPr/>
    </dgm:pt>
    <dgm:pt modelId="{175461D1-CD9B-4C26-9A37-4CDB1E271E02}" type="pres">
      <dgm:prSet presAssocID="{3BFED4AE-2E6A-45FB-AC81-1F449FD3FBB6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C90EF201-B3F3-4C85-95F1-A5B4B63B7732}" srcId="{3BFED4AE-2E6A-45FB-AC81-1F449FD3FBB6}" destId="{89D833D4-5E8F-4A42-9080-2DE26B1B2D00}" srcOrd="1" destOrd="0" parTransId="{E9816F68-F7AD-4876-89A5-440F66351799}" sibTransId="{6548805E-6166-47A1-896C-FF0FC84A962F}"/>
    <dgm:cxn modelId="{19EB1F08-2EB0-4B87-AE6D-787AF685604E}" type="presOf" srcId="{3BFED4AE-2E6A-45FB-AC81-1F449FD3FBB6}" destId="{1B2A3D6F-4311-4728-AA39-C994E01C9D27}" srcOrd="0" destOrd="0" presId="urn:microsoft.com/office/officeart/2005/8/layout/vProcess5"/>
    <dgm:cxn modelId="{2DB23273-A985-4D18-BDBA-6B4217E639BF}" type="presOf" srcId="{4F839167-3B4B-4C55-8901-466CB5182C93}" destId="{CD1EFD5A-5D55-49C1-9FD4-6EB724ED3131}" srcOrd="1" destOrd="0" presId="urn:microsoft.com/office/officeart/2005/8/layout/vProcess5"/>
    <dgm:cxn modelId="{7ADEAC80-761E-4539-8188-DF45EC6BD5FB}" type="presOf" srcId="{4F839167-3B4B-4C55-8901-466CB5182C93}" destId="{EB273DA7-864C-4350-9D61-4B07DCF32993}" srcOrd="0" destOrd="0" presId="urn:microsoft.com/office/officeart/2005/8/layout/vProcess5"/>
    <dgm:cxn modelId="{B236A387-0659-435A-914C-A19EB0F82EA3}" type="presOf" srcId="{89D833D4-5E8F-4A42-9080-2DE26B1B2D00}" destId="{575F6F65-06C7-49B6-B6C7-D507B22D84F7}" srcOrd="0" destOrd="0" presId="urn:microsoft.com/office/officeart/2005/8/layout/vProcess5"/>
    <dgm:cxn modelId="{75179EAD-9047-49B6-AD6D-9C1EBC76C066}" type="presOf" srcId="{C070D897-A35C-4448-9350-6A8917B732EA}" destId="{82E7BEC6-C146-4116-A929-555F89DE3F2D}" srcOrd="0" destOrd="0" presId="urn:microsoft.com/office/officeart/2005/8/layout/vProcess5"/>
    <dgm:cxn modelId="{9205A9DA-834F-477C-AFC8-B46B0DA7665C}" type="presOf" srcId="{89D833D4-5E8F-4A42-9080-2DE26B1B2D00}" destId="{175461D1-CD9B-4C26-9A37-4CDB1E271E02}" srcOrd="1" destOrd="0" presId="urn:microsoft.com/office/officeart/2005/8/layout/vProcess5"/>
    <dgm:cxn modelId="{2DAFAFFA-04EC-41CD-9783-81C852E890F9}" srcId="{3BFED4AE-2E6A-45FB-AC81-1F449FD3FBB6}" destId="{4F839167-3B4B-4C55-8901-466CB5182C93}" srcOrd="0" destOrd="0" parTransId="{47E553D5-C270-4B49-BF2B-42F0598C5A18}" sibTransId="{C070D897-A35C-4448-9350-6A8917B732EA}"/>
    <dgm:cxn modelId="{5D5A3D5D-6CF8-48FE-8C94-DCD06D877B3E}" type="presParOf" srcId="{1B2A3D6F-4311-4728-AA39-C994E01C9D27}" destId="{7CA39000-2391-4DF8-B41D-80248464B83B}" srcOrd="0" destOrd="0" presId="urn:microsoft.com/office/officeart/2005/8/layout/vProcess5"/>
    <dgm:cxn modelId="{66E22E53-6A8A-4F63-BDC9-E5FC144C6835}" type="presParOf" srcId="{1B2A3D6F-4311-4728-AA39-C994E01C9D27}" destId="{EB273DA7-864C-4350-9D61-4B07DCF32993}" srcOrd="1" destOrd="0" presId="urn:microsoft.com/office/officeart/2005/8/layout/vProcess5"/>
    <dgm:cxn modelId="{411145BE-762B-49F6-99F6-69F623E55A61}" type="presParOf" srcId="{1B2A3D6F-4311-4728-AA39-C994E01C9D27}" destId="{575F6F65-06C7-49B6-B6C7-D507B22D84F7}" srcOrd="2" destOrd="0" presId="urn:microsoft.com/office/officeart/2005/8/layout/vProcess5"/>
    <dgm:cxn modelId="{0A23BC39-5C44-4BC6-BCBA-A71CEE0579AF}" type="presParOf" srcId="{1B2A3D6F-4311-4728-AA39-C994E01C9D27}" destId="{82E7BEC6-C146-4116-A929-555F89DE3F2D}" srcOrd="3" destOrd="0" presId="urn:microsoft.com/office/officeart/2005/8/layout/vProcess5"/>
    <dgm:cxn modelId="{59DDC0D8-AC4C-4161-8B2A-8455E36C5D99}" type="presParOf" srcId="{1B2A3D6F-4311-4728-AA39-C994E01C9D27}" destId="{CD1EFD5A-5D55-49C1-9FD4-6EB724ED3131}" srcOrd="4" destOrd="0" presId="urn:microsoft.com/office/officeart/2005/8/layout/vProcess5"/>
    <dgm:cxn modelId="{8BCE1EA8-FA4A-4AEB-9879-92838284087C}" type="presParOf" srcId="{1B2A3D6F-4311-4728-AA39-C994E01C9D27}" destId="{175461D1-CD9B-4C26-9A37-4CDB1E271E02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AA61756-6A71-45E5-A5E2-A2CC5F7E3361}" type="doc">
      <dgm:prSet loTypeId="urn:microsoft.com/office/officeart/2005/8/layout/vList5" loCatId="list" qsTypeId="urn:microsoft.com/office/officeart/2005/8/quickstyle/simple1#1" qsCatId="simple" csTypeId="urn:microsoft.com/office/officeart/2005/8/colors/accent1_2#2" csCatId="accent1" phldr="1"/>
      <dgm:spPr/>
      <dgm:t>
        <a:bodyPr/>
        <a:lstStyle/>
        <a:p>
          <a:endParaRPr lang="zh-CN" altLang="en-US"/>
        </a:p>
      </dgm:t>
    </dgm:pt>
    <dgm:pt modelId="{2FCF7317-0D1E-4C5A-9038-C97F392F66D2}">
      <dgm:prSet phldrT="[文本]"/>
      <dgm:spPr/>
      <dgm:t>
        <a:bodyPr/>
        <a:lstStyle/>
        <a:p>
          <a:r>
            <a:rPr lang="zh-CN" altLang="en-US" dirty="0"/>
            <a:t>训练集</a:t>
          </a:r>
        </a:p>
      </dgm:t>
    </dgm:pt>
    <dgm:pt modelId="{10D3AB09-C015-41A1-AB6F-52315406AA81}" type="parTrans" cxnId="{694E56D6-D38A-40D4-B0B3-D13564D44173}">
      <dgm:prSet/>
      <dgm:spPr/>
      <dgm:t>
        <a:bodyPr/>
        <a:lstStyle/>
        <a:p>
          <a:endParaRPr lang="zh-CN" altLang="en-US"/>
        </a:p>
      </dgm:t>
    </dgm:pt>
    <dgm:pt modelId="{7138C5D6-B460-48EC-9458-01EABCC53DA0}" type="sibTrans" cxnId="{694E56D6-D38A-40D4-B0B3-D13564D44173}">
      <dgm:prSet/>
      <dgm:spPr/>
      <dgm:t>
        <a:bodyPr/>
        <a:lstStyle/>
        <a:p>
          <a:endParaRPr lang="zh-CN" altLang="en-US"/>
        </a:p>
      </dgm:t>
    </dgm:pt>
    <dgm:pt modelId="{A8A87BE9-3A93-48F1-953C-42C92CA718AA}">
      <dgm:prSet phldrT="[文本]" custT="1"/>
      <dgm:spPr/>
      <dgm:t>
        <a:bodyPr/>
        <a:lstStyle/>
        <a:p>
          <a:r>
            <a:rPr lang="en-US" sz="2400" dirty="0"/>
            <a:t>2017</a:t>
          </a:r>
          <a:r>
            <a:rPr lang="zh-CN" sz="2400" dirty="0"/>
            <a:t>年</a:t>
          </a:r>
          <a:r>
            <a:rPr lang="en-US" sz="2400" dirty="0"/>
            <a:t>1</a:t>
          </a:r>
          <a:r>
            <a:rPr lang="zh-CN" sz="2400" dirty="0"/>
            <a:t>月</a:t>
          </a:r>
          <a:r>
            <a:rPr lang="en-US" sz="2400" dirty="0"/>
            <a:t>1</a:t>
          </a:r>
          <a:r>
            <a:rPr lang="zh-CN" sz="2400" dirty="0"/>
            <a:t>日至</a:t>
          </a:r>
          <a:r>
            <a:rPr lang="en-US" sz="2400" dirty="0"/>
            <a:t>2017</a:t>
          </a:r>
          <a:r>
            <a:rPr lang="zh-CN" sz="2400" dirty="0"/>
            <a:t>年</a:t>
          </a:r>
          <a:r>
            <a:rPr lang="en-US" sz="2400" dirty="0"/>
            <a:t>11</a:t>
          </a:r>
          <a:r>
            <a:rPr lang="zh-CN" sz="2400"/>
            <a:t>月</a:t>
          </a:r>
          <a:r>
            <a:rPr lang="en-US" sz="2400"/>
            <a:t>30</a:t>
          </a:r>
          <a:r>
            <a:rPr lang="zh-CN" sz="2400"/>
            <a:t>日</a:t>
          </a:r>
          <a:endParaRPr lang="zh-CN" altLang="en-US" sz="2400" dirty="0"/>
        </a:p>
      </dgm:t>
    </dgm:pt>
    <dgm:pt modelId="{D015E42E-18E7-41D8-94C7-FAF394059549}" type="parTrans" cxnId="{5CABD84C-6D00-4A57-86C0-19504FDB9184}">
      <dgm:prSet/>
      <dgm:spPr/>
      <dgm:t>
        <a:bodyPr/>
        <a:lstStyle/>
        <a:p>
          <a:endParaRPr lang="zh-CN" altLang="en-US"/>
        </a:p>
      </dgm:t>
    </dgm:pt>
    <dgm:pt modelId="{BF527CBD-9BB3-43BC-8573-222F8844824C}" type="sibTrans" cxnId="{5CABD84C-6D00-4A57-86C0-19504FDB9184}">
      <dgm:prSet/>
      <dgm:spPr/>
      <dgm:t>
        <a:bodyPr/>
        <a:lstStyle/>
        <a:p>
          <a:endParaRPr lang="zh-CN" altLang="en-US"/>
        </a:p>
      </dgm:t>
    </dgm:pt>
    <dgm:pt modelId="{4C2BEA30-6E56-46F9-BAA5-AEED4EE24031}">
      <dgm:prSet phldrT="[文本]"/>
      <dgm:spPr/>
      <dgm:t>
        <a:bodyPr/>
        <a:lstStyle/>
        <a:p>
          <a:r>
            <a:rPr lang="zh-CN" altLang="en-US" dirty="0"/>
            <a:t>测试集</a:t>
          </a:r>
        </a:p>
      </dgm:t>
    </dgm:pt>
    <dgm:pt modelId="{DF47525E-B600-442F-81A2-683ADF367767}" type="parTrans" cxnId="{157CFA84-D197-407A-9978-01A138C7CAA7}">
      <dgm:prSet/>
      <dgm:spPr/>
      <dgm:t>
        <a:bodyPr/>
        <a:lstStyle/>
        <a:p>
          <a:endParaRPr lang="zh-CN" altLang="en-US"/>
        </a:p>
      </dgm:t>
    </dgm:pt>
    <dgm:pt modelId="{EC255ABD-7A9E-4FDC-AECC-77C090B14556}" type="sibTrans" cxnId="{157CFA84-D197-407A-9978-01A138C7CAA7}">
      <dgm:prSet/>
      <dgm:spPr/>
      <dgm:t>
        <a:bodyPr/>
        <a:lstStyle/>
        <a:p>
          <a:endParaRPr lang="zh-CN" altLang="en-US"/>
        </a:p>
      </dgm:t>
    </dgm:pt>
    <dgm:pt modelId="{C0C9EA3D-1B20-438A-BAA0-8652DDF83184}">
      <dgm:prSet phldrT="[文本]" custT="1"/>
      <dgm:spPr/>
      <dgm:t>
        <a:bodyPr/>
        <a:lstStyle/>
        <a:p>
          <a:r>
            <a:rPr lang="en-US" sz="2400" dirty="0"/>
            <a:t>2017</a:t>
          </a:r>
          <a:r>
            <a:rPr lang="zh-CN" sz="2400" dirty="0"/>
            <a:t>年</a:t>
          </a:r>
          <a:r>
            <a:rPr lang="en-US" sz="2400" dirty="0"/>
            <a:t>12</a:t>
          </a:r>
          <a:r>
            <a:rPr lang="zh-CN" sz="2400" dirty="0"/>
            <a:t>月</a:t>
          </a:r>
          <a:r>
            <a:rPr lang="en-US" sz="2400" dirty="0"/>
            <a:t>1</a:t>
          </a:r>
          <a:r>
            <a:rPr lang="zh-CN" sz="2400" dirty="0"/>
            <a:t>日至</a:t>
          </a:r>
          <a:r>
            <a:rPr lang="en-US" sz="2400" dirty="0"/>
            <a:t>2017</a:t>
          </a:r>
          <a:r>
            <a:rPr lang="zh-CN" sz="2400" dirty="0"/>
            <a:t>年</a:t>
          </a:r>
          <a:r>
            <a:rPr lang="en-US" sz="2400" dirty="0"/>
            <a:t>12</a:t>
          </a:r>
          <a:r>
            <a:rPr lang="zh-CN" sz="2400" dirty="0"/>
            <a:t>月</a:t>
          </a:r>
          <a:r>
            <a:rPr lang="en-US" sz="2400" dirty="0"/>
            <a:t>31</a:t>
          </a:r>
          <a:r>
            <a:rPr lang="zh-CN" sz="2400" dirty="0"/>
            <a:t>日</a:t>
          </a:r>
          <a:endParaRPr lang="zh-CN" altLang="en-US" sz="2400" dirty="0"/>
        </a:p>
      </dgm:t>
    </dgm:pt>
    <dgm:pt modelId="{A82BCCFA-CA34-424E-8679-1590F4A02E1D}" type="parTrans" cxnId="{D6F4A7E7-9B9A-4094-8042-59C7C08C5726}">
      <dgm:prSet/>
      <dgm:spPr/>
      <dgm:t>
        <a:bodyPr/>
        <a:lstStyle/>
        <a:p>
          <a:endParaRPr lang="zh-CN" altLang="en-US"/>
        </a:p>
      </dgm:t>
    </dgm:pt>
    <dgm:pt modelId="{E52C0FC9-6070-4A75-AB3C-F2C2DB9467C0}" type="sibTrans" cxnId="{D6F4A7E7-9B9A-4094-8042-59C7C08C5726}">
      <dgm:prSet/>
      <dgm:spPr/>
      <dgm:t>
        <a:bodyPr/>
        <a:lstStyle/>
        <a:p>
          <a:endParaRPr lang="zh-CN" altLang="en-US"/>
        </a:p>
      </dgm:t>
    </dgm:pt>
    <dgm:pt modelId="{68591EFF-AFDD-48DE-AD18-424BB10C7ED0}" type="pres">
      <dgm:prSet presAssocID="{0AA61756-6A71-45E5-A5E2-A2CC5F7E3361}" presName="Name0" presStyleCnt="0">
        <dgm:presLayoutVars>
          <dgm:dir/>
          <dgm:animLvl val="lvl"/>
          <dgm:resizeHandles val="exact"/>
        </dgm:presLayoutVars>
      </dgm:prSet>
      <dgm:spPr/>
    </dgm:pt>
    <dgm:pt modelId="{1CEB78FD-B52E-4AD6-AB17-258A399EC880}" type="pres">
      <dgm:prSet presAssocID="{2FCF7317-0D1E-4C5A-9038-C97F392F66D2}" presName="linNode" presStyleCnt="0"/>
      <dgm:spPr/>
    </dgm:pt>
    <dgm:pt modelId="{C605B06A-DDF1-4D9C-AC48-719C273C1B9F}" type="pres">
      <dgm:prSet presAssocID="{2FCF7317-0D1E-4C5A-9038-C97F392F66D2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B6D4FDEF-4A96-4971-A926-BE1F86803572}" type="pres">
      <dgm:prSet presAssocID="{2FCF7317-0D1E-4C5A-9038-C97F392F66D2}" presName="descendantText" presStyleLbl="alignAccFollowNode1" presStyleIdx="0" presStyleCnt="2">
        <dgm:presLayoutVars>
          <dgm:bulletEnabled val="1"/>
        </dgm:presLayoutVars>
      </dgm:prSet>
      <dgm:spPr/>
    </dgm:pt>
    <dgm:pt modelId="{36A47CCB-D394-4F80-8FDD-50BB98388558}" type="pres">
      <dgm:prSet presAssocID="{7138C5D6-B460-48EC-9458-01EABCC53DA0}" presName="sp" presStyleCnt="0"/>
      <dgm:spPr/>
    </dgm:pt>
    <dgm:pt modelId="{CFF83AD0-8E64-447F-988F-E6B6456E3116}" type="pres">
      <dgm:prSet presAssocID="{4C2BEA30-6E56-46F9-BAA5-AEED4EE24031}" presName="linNode" presStyleCnt="0"/>
      <dgm:spPr/>
    </dgm:pt>
    <dgm:pt modelId="{86DE0FB6-7557-4D25-B8FC-F37834B84790}" type="pres">
      <dgm:prSet presAssocID="{4C2BEA30-6E56-46F9-BAA5-AEED4EE24031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27A49D32-0C71-4E41-B6FE-743D6A438A60}" type="pres">
      <dgm:prSet presAssocID="{4C2BEA30-6E56-46F9-BAA5-AEED4EE24031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930E6210-AE8A-9348-A707-2DAC90CE76F8}" type="presOf" srcId="{2FCF7317-0D1E-4C5A-9038-C97F392F66D2}" destId="{C605B06A-DDF1-4D9C-AC48-719C273C1B9F}" srcOrd="0" destOrd="0" presId="urn:microsoft.com/office/officeart/2005/8/layout/vList5"/>
    <dgm:cxn modelId="{1A7C1368-CDB1-DF48-BB55-B16901245D37}" type="presOf" srcId="{C0C9EA3D-1B20-438A-BAA0-8652DDF83184}" destId="{27A49D32-0C71-4E41-B6FE-743D6A438A60}" srcOrd="0" destOrd="0" presId="urn:microsoft.com/office/officeart/2005/8/layout/vList5"/>
    <dgm:cxn modelId="{5CABD84C-6D00-4A57-86C0-19504FDB9184}" srcId="{2FCF7317-0D1E-4C5A-9038-C97F392F66D2}" destId="{A8A87BE9-3A93-48F1-953C-42C92CA718AA}" srcOrd="0" destOrd="0" parTransId="{D015E42E-18E7-41D8-94C7-FAF394059549}" sibTransId="{BF527CBD-9BB3-43BC-8573-222F8844824C}"/>
    <dgm:cxn modelId="{E6F26C73-61EC-7F42-BE6A-C7618F642570}" type="presOf" srcId="{4C2BEA30-6E56-46F9-BAA5-AEED4EE24031}" destId="{86DE0FB6-7557-4D25-B8FC-F37834B84790}" srcOrd="0" destOrd="0" presId="urn:microsoft.com/office/officeart/2005/8/layout/vList5"/>
    <dgm:cxn modelId="{157CFA84-D197-407A-9978-01A138C7CAA7}" srcId="{0AA61756-6A71-45E5-A5E2-A2CC5F7E3361}" destId="{4C2BEA30-6E56-46F9-BAA5-AEED4EE24031}" srcOrd="1" destOrd="0" parTransId="{DF47525E-B600-442F-81A2-683ADF367767}" sibTransId="{EC255ABD-7A9E-4FDC-AECC-77C090B14556}"/>
    <dgm:cxn modelId="{048CBFA7-CCD5-1F45-8280-702E4FAE9955}" type="presOf" srcId="{0AA61756-6A71-45E5-A5E2-A2CC5F7E3361}" destId="{68591EFF-AFDD-48DE-AD18-424BB10C7ED0}" srcOrd="0" destOrd="0" presId="urn:microsoft.com/office/officeart/2005/8/layout/vList5"/>
    <dgm:cxn modelId="{694E56D6-D38A-40D4-B0B3-D13564D44173}" srcId="{0AA61756-6A71-45E5-A5E2-A2CC5F7E3361}" destId="{2FCF7317-0D1E-4C5A-9038-C97F392F66D2}" srcOrd="0" destOrd="0" parTransId="{10D3AB09-C015-41A1-AB6F-52315406AA81}" sibTransId="{7138C5D6-B460-48EC-9458-01EABCC53DA0}"/>
    <dgm:cxn modelId="{D6F4A7E7-9B9A-4094-8042-59C7C08C5726}" srcId="{4C2BEA30-6E56-46F9-BAA5-AEED4EE24031}" destId="{C0C9EA3D-1B20-438A-BAA0-8652DDF83184}" srcOrd="0" destOrd="0" parTransId="{A82BCCFA-CA34-424E-8679-1590F4A02E1D}" sibTransId="{E52C0FC9-6070-4A75-AB3C-F2C2DB9467C0}"/>
    <dgm:cxn modelId="{9D287AF5-4B87-2A4E-9C64-C069E4EFC1C9}" type="presOf" srcId="{A8A87BE9-3A93-48F1-953C-42C92CA718AA}" destId="{B6D4FDEF-4A96-4971-A926-BE1F86803572}" srcOrd="0" destOrd="0" presId="urn:microsoft.com/office/officeart/2005/8/layout/vList5"/>
    <dgm:cxn modelId="{D638C320-7930-0446-A898-E1FAB7B5BA75}" type="presParOf" srcId="{68591EFF-AFDD-48DE-AD18-424BB10C7ED0}" destId="{1CEB78FD-B52E-4AD6-AB17-258A399EC880}" srcOrd="0" destOrd="0" presId="urn:microsoft.com/office/officeart/2005/8/layout/vList5"/>
    <dgm:cxn modelId="{336F86AC-8C7E-0A46-8F9B-70B70541B0E6}" type="presParOf" srcId="{1CEB78FD-B52E-4AD6-AB17-258A399EC880}" destId="{C605B06A-DDF1-4D9C-AC48-719C273C1B9F}" srcOrd="0" destOrd="0" presId="urn:microsoft.com/office/officeart/2005/8/layout/vList5"/>
    <dgm:cxn modelId="{1D90AF4B-A305-3848-9283-A64BC134A7DF}" type="presParOf" srcId="{1CEB78FD-B52E-4AD6-AB17-258A399EC880}" destId="{B6D4FDEF-4A96-4971-A926-BE1F86803572}" srcOrd="1" destOrd="0" presId="urn:microsoft.com/office/officeart/2005/8/layout/vList5"/>
    <dgm:cxn modelId="{1484C2D7-F5C3-6347-A0F9-CABB6363A8C4}" type="presParOf" srcId="{68591EFF-AFDD-48DE-AD18-424BB10C7ED0}" destId="{36A47CCB-D394-4F80-8FDD-50BB98388558}" srcOrd="1" destOrd="0" presId="urn:microsoft.com/office/officeart/2005/8/layout/vList5"/>
    <dgm:cxn modelId="{919048A7-6711-BC46-9A07-FAC2DD167A94}" type="presParOf" srcId="{68591EFF-AFDD-48DE-AD18-424BB10C7ED0}" destId="{CFF83AD0-8E64-447F-988F-E6B6456E3116}" srcOrd="2" destOrd="0" presId="urn:microsoft.com/office/officeart/2005/8/layout/vList5"/>
    <dgm:cxn modelId="{9A186548-93A6-4D4A-A452-3460749DA989}" type="presParOf" srcId="{CFF83AD0-8E64-447F-988F-E6B6456E3116}" destId="{86DE0FB6-7557-4D25-B8FC-F37834B84790}" srcOrd="0" destOrd="0" presId="urn:microsoft.com/office/officeart/2005/8/layout/vList5"/>
    <dgm:cxn modelId="{B6EE185A-46E3-1749-839E-B7319C0E7D14}" type="presParOf" srcId="{CFF83AD0-8E64-447F-988F-E6B6456E3116}" destId="{27A49D32-0C71-4E41-B6FE-743D6A438A6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273DA7-864C-4350-9D61-4B07DCF32993}">
      <dsp:nvSpPr>
        <dsp:cNvPr id="0" name=""/>
        <dsp:cNvSpPr/>
      </dsp:nvSpPr>
      <dsp:spPr>
        <a:xfrm>
          <a:off x="0" y="0"/>
          <a:ext cx="7528436" cy="1814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l" defTabSz="2578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5800" kern="1200"/>
            <a:t>数据标准化处理</a:t>
          </a:r>
          <a:endParaRPr lang="zh-CN" sz="5800" kern="1200" dirty="0"/>
        </a:p>
      </dsp:txBody>
      <dsp:txXfrm>
        <a:off x="53148" y="53148"/>
        <a:ext cx="5652903" cy="1708305"/>
      </dsp:txXfrm>
    </dsp:sp>
    <dsp:sp modelId="{575F6F65-06C7-49B6-B6C7-D507B22D84F7}">
      <dsp:nvSpPr>
        <dsp:cNvPr id="0" name=""/>
        <dsp:cNvSpPr/>
      </dsp:nvSpPr>
      <dsp:spPr>
        <a:xfrm>
          <a:off x="1328547" y="2217846"/>
          <a:ext cx="7528436" cy="18146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marL="0" lvl="0" indent="0" algn="l" defTabSz="2578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sz="5800" kern="1200"/>
            <a:t>模型求解</a:t>
          </a:r>
          <a:endParaRPr lang="zh-CN" sz="5800" kern="1200" dirty="0"/>
        </a:p>
      </dsp:txBody>
      <dsp:txXfrm>
        <a:off x="1381695" y="2270994"/>
        <a:ext cx="4914101" cy="1708305"/>
      </dsp:txXfrm>
    </dsp:sp>
    <dsp:sp modelId="{82E7BEC6-C146-4116-A929-555F89DE3F2D}">
      <dsp:nvSpPr>
        <dsp:cNvPr id="0" name=""/>
        <dsp:cNvSpPr/>
      </dsp:nvSpPr>
      <dsp:spPr>
        <a:xfrm>
          <a:off x="6348945" y="1426478"/>
          <a:ext cx="1179491" cy="117949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3600" kern="1200"/>
        </a:p>
      </dsp:txBody>
      <dsp:txXfrm>
        <a:off x="6614330" y="1426478"/>
        <a:ext cx="648721" cy="8875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D4FDEF-4A96-4971-A926-BE1F86803572}">
      <dsp:nvSpPr>
        <dsp:cNvPr id="0" name=""/>
        <dsp:cNvSpPr/>
      </dsp:nvSpPr>
      <dsp:spPr>
        <a:xfrm rot="5400000">
          <a:off x="3193982" y="-1185453"/>
          <a:ext cx="814899" cy="338958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2017</a:t>
          </a:r>
          <a:r>
            <a:rPr lang="zh-CN" sz="2400" kern="1200" dirty="0"/>
            <a:t>年</a:t>
          </a:r>
          <a:r>
            <a:rPr lang="en-US" sz="2400" kern="1200" dirty="0"/>
            <a:t>1</a:t>
          </a:r>
          <a:r>
            <a:rPr lang="zh-CN" sz="2400" kern="1200" dirty="0"/>
            <a:t>月</a:t>
          </a:r>
          <a:r>
            <a:rPr lang="en-US" sz="2400" kern="1200" dirty="0"/>
            <a:t>1</a:t>
          </a:r>
          <a:r>
            <a:rPr lang="zh-CN" sz="2400" kern="1200" dirty="0"/>
            <a:t>日至</a:t>
          </a:r>
          <a:r>
            <a:rPr lang="en-US" sz="2400" kern="1200" dirty="0"/>
            <a:t>2017</a:t>
          </a:r>
          <a:r>
            <a:rPr lang="zh-CN" sz="2400" kern="1200" dirty="0"/>
            <a:t>年</a:t>
          </a:r>
          <a:r>
            <a:rPr lang="en-US" sz="2400" kern="1200" dirty="0"/>
            <a:t>11</a:t>
          </a:r>
          <a:r>
            <a:rPr lang="zh-CN" sz="2400" kern="1200"/>
            <a:t>月</a:t>
          </a:r>
          <a:r>
            <a:rPr lang="en-US" sz="2400" kern="1200"/>
            <a:t>30</a:t>
          </a:r>
          <a:r>
            <a:rPr lang="zh-CN" sz="2400" kern="1200"/>
            <a:t>日</a:t>
          </a:r>
          <a:endParaRPr lang="zh-CN" altLang="en-US" sz="2400" kern="1200" dirty="0"/>
        </a:p>
      </dsp:txBody>
      <dsp:txXfrm rot="-5400000">
        <a:off x="1906640" y="141669"/>
        <a:ext cx="3349803" cy="735339"/>
      </dsp:txXfrm>
    </dsp:sp>
    <dsp:sp modelId="{C605B06A-DDF1-4D9C-AC48-719C273C1B9F}">
      <dsp:nvSpPr>
        <dsp:cNvPr id="0" name=""/>
        <dsp:cNvSpPr/>
      </dsp:nvSpPr>
      <dsp:spPr>
        <a:xfrm>
          <a:off x="0" y="25"/>
          <a:ext cx="1906640" cy="10186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3800" kern="1200" dirty="0"/>
            <a:t>训练集</a:t>
          </a:r>
        </a:p>
      </dsp:txBody>
      <dsp:txXfrm>
        <a:off x="49725" y="49750"/>
        <a:ext cx="1807190" cy="919174"/>
      </dsp:txXfrm>
    </dsp:sp>
    <dsp:sp modelId="{27A49D32-0C71-4E41-B6FE-743D6A438A60}">
      <dsp:nvSpPr>
        <dsp:cNvPr id="0" name=""/>
        <dsp:cNvSpPr/>
      </dsp:nvSpPr>
      <dsp:spPr>
        <a:xfrm rot="5400000">
          <a:off x="3193982" y="-115897"/>
          <a:ext cx="814899" cy="338958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2017</a:t>
          </a:r>
          <a:r>
            <a:rPr lang="zh-CN" sz="2400" kern="1200" dirty="0"/>
            <a:t>年</a:t>
          </a:r>
          <a:r>
            <a:rPr lang="en-US" sz="2400" kern="1200" dirty="0"/>
            <a:t>12</a:t>
          </a:r>
          <a:r>
            <a:rPr lang="zh-CN" sz="2400" kern="1200" dirty="0"/>
            <a:t>月</a:t>
          </a:r>
          <a:r>
            <a:rPr lang="en-US" sz="2400" kern="1200" dirty="0"/>
            <a:t>1</a:t>
          </a:r>
          <a:r>
            <a:rPr lang="zh-CN" sz="2400" kern="1200" dirty="0"/>
            <a:t>日至</a:t>
          </a:r>
          <a:r>
            <a:rPr lang="en-US" sz="2400" kern="1200" dirty="0"/>
            <a:t>2017</a:t>
          </a:r>
          <a:r>
            <a:rPr lang="zh-CN" sz="2400" kern="1200" dirty="0"/>
            <a:t>年</a:t>
          </a:r>
          <a:r>
            <a:rPr lang="en-US" sz="2400" kern="1200" dirty="0"/>
            <a:t>12</a:t>
          </a:r>
          <a:r>
            <a:rPr lang="zh-CN" sz="2400" kern="1200" dirty="0"/>
            <a:t>月</a:t>
          </a:r>
          <a:r>
            <a:rPr lang="en-US" sz="2400" kern="1200" dirty="0"/>
            <a:t>31</a:t>
          </a:r>
          <a:r>
            <a:rPr lang="zh-CN" sz="2400" kern="1200" dirty="0"/>
            <a:t>日</a:t>
          </a:r>
          <a:endParaRPr lang="zh-CN" altLang="en-US" sz="2400" kern="1200" dirty="0"/>
        </a:p>
      </dsp:txBody>
      <dsp:txXfrm rot="-5400000">
        <a:off x="1906640" y="1211225"/>
        <a:ext cx="3349803" cy="735339"/>
      </dsp:txXfrm>
    </dsp:sp>
    <dsp:sp modelId="{86DE0FB6-7557-4D25-B8FC-F37834B84790}">
      <dsp:nvSpPr>
        <dsp:cNvPr id="0" name=""/>
        <dsp:cNvSpPr/>
      </dsp:nvSpPr>
      <dsp:spPr>
        <a:xfrm>
          <a:off x="0" y="1069581"/>
          <a:ext cx="1906640" cy="10186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72390" rIns="144780" bIns="7239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3800" kern="1200" dirty="0"/>
            <a:t>测试集</a:t>
          </a:r>
        </a:p>
      </dsp:txBody>
      <dsp:txXfrm>
        <a:off x="49725" y="1119306"/>
        <a:ext cx="1807190" cy="9191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#2">
  <dgm:title val=""/>
  <dgm:desc val=""/>
  <dgm:catLst>
    <dgm:cat type="simple" pri="103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610686-844B-4A1B-87C8-BB90DB4BAB8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200"/>
            </a:lvl1pPr>
          </a:lstStyle>
          <a:p>
            <a:endParaRPr lang="zh-CN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defRPr sz="1200"/>
            </a:lvl1pPr>
          </a:lstStyle>
          <a:p>
            <a:fld id="{B9EEDA17-7CE7-49CA-897E-A1888A19DA62}" type="datetimeFigureOut">
              <a:rPr lang="zh-CN" altLang="en-US"/>
              <a:t>2026/5/18</a:t>
            </a:fld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 eaLnBrk="0" hangingPunct="0">
              <a:defRPr sz="1200"/>
            </a:lvl1pPr>
          </a:lstStyle>
          <a:p>
            <a:fld id="{CE1689F0-D8FB-450F-A36F-553F26501FEE}" type="slidenum">
              <a:rPr lang="zh-CN" alt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89F0-D8FB-450F-A36F-553F26501FEE}" type="slidenum">
              <a:rPr lang="zh-CN" altLang="en-US" smtClean="0">
                <a:solidFill>
                  <a:prstClr val="black"/>
                </a:solidFill>
              </a:rPr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89F0-D8FB-450F-A36F-553F26501FEE}" type="slidenum">
              <a:rPr lang="zh-CN" altLang="en-US" smtClean="0">
                <a:solidFill>
                  <a:prstClr val="black"/>
                </a:solidFill>
              </a:rPr>
              <a:t>10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6613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89F0-D8FB-450F-A36F-553F26501FEE}" type="slidenum">
              <a:rPr lang="zh-CN" altLang="en-US" smtClean="0">
                <a:solidFill>
                  <a:prstClr val="black"/>
                </a:solidFill>
              </a:rPr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828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89F0-D8FB-450F-A36F-553F26501FEE}" type="slidenum">
              <a:rPr lang="zh-CN" altLang="en-US" smtClean="0">
                <a:solidFill>
                  <a:prstClr val="black"/>
                </a:solidFill>
              </a:rPr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89F0-D8FB-450F-A36F-553F26501FEE}" type="slidenum">
              <a:rPr lang="zh-CN" altLang="en-US" smtClean="0">
                <a:solidFill>
                  <a:prstClr val="black"/>
                </a:solidFill>
              </a:rPr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6379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89F0-D8FB-450F-A36F-553F26501FEE}" type="slidenum">
              <a:rPr lang="zh-CN" altLang="en-US" smtClean="0">
                <a:solidFill>
                  <a:prstClr val="black"/>
                </a:solidFill>
              </a:rPr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321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89F0-D8FB-450F-A36F-553F26501FEE}" type="slidenum">
              <a:rPr lang="zh-CN" altLang="en-US" smtClean="0">
                <a:solidFill>
                  <a:prstClr val="black"/>
                </a:solidFill>
              </a:rPr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89F0-D8FB-450F-A36F-553F26501FEE}" type="slidenum">
              <a:rPr lang="zh-CN" altLang="en-US" smtClean="0">
                <a:solidFill>
                  <a:prstClr val="black"/>
                </a:solidFill>
              </a:rPr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89F0-D8FB-450F-A36F-553F26501FEE}" type="slidenum">
              <a:rPr lang="zh-CN" altLang="en-US" smtClean="0">
                <a:solidFill>
                  <a:prstClr val="black"/>
                </a:solidFill>
              </a:rPr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89F0-D8FB-450F-A36F-553F26501FEE}" type="slidenum">
              <a:rPr lang="zh-CN" altLang="en-US" smtClean="0">
                <a:solidFill>
                  <a:prstClr val="black"/>
                </a:solidFill>
              </a:rPr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1689F0-D8FB-450F-A36F-553F26501FEE}" type="slidenum">
              <a:rPr lang="zh-CN" altLang="en-US" smtClean="0">
                <a:solidFill>
                  <a:prstClr val="black"/>
                </a:solidFill>
              </a:rPr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43963" y="908052"/>
            <a:ext cx="2743201" cy="521811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1" y="908052"/>
            <a:ext cx="8081963" cy="521811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ECLOGO-eff-0-1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146915" y="2886610"/>
            <a:ext cx="1060349" cy="798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PPECLOGO-eff-0-2"/>
          <p:cNvPicPr>
            <a:picLocks noChangeAspect="1" noChangeArrowheads="1"/>
          </p:cNvPicPr>
          <p:nvPr userDrawn="1"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8430462" y="2758265"/>
            <a:ext cx="1096814" cy="838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PPECLOGO-eff-0-3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0451" y="1447780"/>
            <a:ext cx="3013732" cy="2376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PPECLOGO-eff-0-1"/>
          <p:cNvPicPr>
            <a:picLocks noChangeAspect="1" noChangeArrowheads="1"/>
          </p:cNvPicPr>
          <p:nvPr userDrawn="1"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4467437" y="3771071"/>
            <a:ext cx="524127" cy="395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PPECLOGO-eff-0-1"/>
          <p:cNvPicPr>
            <a:picLocks noChangeAspect="1" noChangeArrowheads="1"/>
          </p:cNvPicPr>
          <p:nvPr userDrawn="1"/>
        </p:nvPicPr>
        <p:blipFill>
          <a:blip r:embed="rId6" cstate="screen"/>
          <a:srcRect/>
          <a:stretch>
            <a:fillRect/>
          </a:stretch>
        </p:blipFill>
        <p:spPr bwMode="auto">
          <a:xfrm>
            <a:off x="7376341" y="2904247"/>
            <a:ext cx="401158" cy="302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PPECLOGO-eff-0-2"/>
          <p:cNvPicPr>
            <a:picLocks noChangeAspect="1" noChangeArrowheads="1"/>
          </p:cNvPicPr>
          <p:nvPr userDrawn="1"/>
        </p:nvPicPr>
        <p:blipFill>
          <a:blip r:embed="rId7" cstate="screen"/>
          <a:srcRect/>
          <a:stretch>
            <a:fillRect/>
          </a:stretch>
        </p:blipFill>
        <p:spPr bwMode="auto">
          <a:xfrm>
            <a:off x="5277818" y="2574150"/>
            <a:ext cx="981731" cy="750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PPECLOGO-eff-5-4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261942" y="3206629"/>
            <a:ext cx="1477636" cy="1123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PPECLOGO-eff-5-2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352404" y="3446015"/>
            <a:ext cx="1834444" cy="1436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PPECLOGO-eff-5-4"/>
          <p:cNvPicPr>
            <a:picLocks noChangeAspect="1" noChangeArrowheads="1"/>
          </p:cNvPicPr>
          <p:nvPr userDrawn="1"/>
        </p:nvPicPr>
        <p:blipFill>
          <a:blip r:embed="rId10" cstate="screen"/>
          <a:srcRect/>
          <a:stretch>
            <a:fillRect/>
          </a:stretch>
        </p:blipFill>
        <p:spPr bwMode="auto">
          <a:xfrm>
            <a:off x="9886102" y="2725339"/>
            <a:ext cx="1116793" cy="851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 descr="PPECLOGO-eff-0-1"/>
          <p:cNvPicPr>
            <a:picLocks noChangeAspect="1" noChangeArrowheads="1"/>
          </p:cNvPicPr>
          <p:nvPr userDrawn="1"/>
        </p:nvPicPr>
        <p:blipFill>
          <a:blip r:embed="rId11" cstate="screen"/>
          <a:srcRect/>
          <a:stretch>
            <a:fillRect/>
          </a:stretch>
        </p:blipFill>
        <p:spPr bwMode="auto">
          <a:xfrm>
            <a:off x="7942801" y="3624922"/>
            <a:ext cx="522112" cy="393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 descr="PPECLOGO-eff-0-1"/>
          <p:cNvPicPr>
            <a:picLocks noChangeAspect="1" noChangeArrowheads="1"/>
          </p:cNvPicPr>
          <p:nvPr userDrawn="1"/>
        </p:nvPicPr>
        <p:blipFill>
          <a:blip r:embed="rId11" cstate="screen"/>
          <a:srcRect/>
          <a:stretch>
            <a:fillRect/>
          </a:stretch>
        </p:blipFill>
        <p:spPr bwMode="auto">
          <a:xfrm>
            <a:off x="11254879" y="2365002"/>
            <a:ext cx="522111" cy="393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PPECLOGO-eff2-1-2"/>
          <p:cNvPicPr>
            <a:picLocks noChangeAspect="1" noChangeArrowheads="1"/>
          </p:cNvPicPr>
          <p:nvPr userDrawn="1"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2054437" y="2795895"/>
            <a:ext cx="1697366" cy="1428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 descr="PPECLOGO-eff2-1-3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83627" y="2785815"/>
            <a:ext cx="437445" cy="365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 descr="PPECLOGO-eff2-1-4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519341" y="3325061"/>
            <a:ext cx="703540" cy="587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 descr="PPECLOGO-eff2-1-3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9239009" y="2909286"/>
            <a:ext cx="360841" cy="302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 descr="PPECLOGO-eff2-1-3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9744990" y="3446014"/>
            <a:ext cx="282222" cy="236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rAng="0" ptsTypes="">
                                      <p:cBhvr>
                                        <p:cTn id="39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33333E-6 L -0.31632 3.33333E-6 " pathEditMode="relative" rAng="0" ptsTypes="AA">
                                      <p:cBhvr>
                                        <p:cTn id="4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16" y="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4 -1.85185E-6 L -0.46684 -1.85185E-6 " pathEditMode="relative" rAng="0" ptsTypes="AA">
                                      <p:cBhvr>
                                        <p:cTn id="43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594" y="0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11111E-6 L -0.19531 1.11111E-6 " pathEditMode="relative" rAng="0" ptsTypes="AA">
                                      <p:cBhvr>
                                        <p:cTn id="4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774" y="0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-0.43594 2.59259E-6 " pathEditMode="relative" rAng="0" ptsTypes="AA">
                                      <p:cBhvr>
                                        <p:cTn id="4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06" y="0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-0.33577 -1.85185E-6 " pathEditMode="relative" rAng="0" ptsTypes="AA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788" y="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5185E-6 L -0.57188 -1.85185E-6 " pathEditMode="relative" rAng="0" ptsTypes="AA">
                                      <p:cBhvr>
                                        <p:cTn id="51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594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5185E-6 L -0.57188 -1.85185E-6 " pathEditMode="relative" rAng="0" ptsTypes="AA">
                                      <p:cBhvr>
                                        <p:cTn id="53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594" y="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0.43906 2.59259E-6 " pathEditMode="relative" rAng="0" ptsTypes="AA">
                                      <p:cBhvr>
                                        <p:cTn id="55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44" y="0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96296E-6 L 0.62813 2.96296E-6 " pathEditMode="relative" rAng="0" ptsTypes="AA">
                                      <p:cBhvr>
                                        <p:cTn id="57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06" y="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96296E-6 L 0.42465 -2.96296E-6 " pathEditMode="relative" rAng="0" ptsTypes="AA">
                                      <p:cBhvr>
                                        <p:cTn id="5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33" y="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xit" presetSubtype="16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53" presetClass="exit" presetSubtype="16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53" presetClass="exit" presetSubtype="16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53" presetClass="exit" presetSubtype="16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53" presetClass="exit" presetSubtype="16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 userDrawn="1"/>
        </p:nvSpPr>
        <p:spPr>
          <a:xfrm>
            <a:off x="6170389" y="134946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25625" y="908051"/>
            <a:ext cx="10601349" cy="63500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5625" y="1600201"/>
            <a:ext cx="10601349" cy="452596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8" name="Freeform 5"/>
          <p:cNvSpPr/>
          <p:nvPr userDrawn="1"/>
        </p:nvSpPr>
        <p:spPr bwMode="auto">
          <a:xfrm>
            <a:off x="63836" y="73173"/>
            <a:ext cx="1227153" cy="486467"/>
          </a:xfrm>
          <a:custGeom>
            <a:avLst/>
            <a:gdLst>
              <a:gd name="T0" fmla="*/ 0 w 1600"/>
              <a:gd name="T1" fmla="*/ 0 h 617"/>
              <a:gd name="T2" fmla="*/ 1429 w 1600"/>
              <a:gd name="T3" fmla="*/ 0 h 617"/>
              <a:gd name="T4" fmla="*/ 1600 w 1600"/>
              <a:gd name="T5" fmla="*/ 308 h 617"/>
              <a:gd name="T6" fmla="*/ 1429 w 1600"/>
              <a:gd name="T7" fmla="*/ 617 h 617"/>
              <a:gd name="T8" fmla="*/ 0 w 1600"/>
              <a:gd name="T9" fmla="*/ 617 h 617"/>
              <a:gd name="T10" fmla="*/ 0 w 1600"/>
              <a:gd name="T11" fmla="*/ 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00" h="617">
                <a:moveTo>
                  <a:pt x="0" y="0"/>
                </a:moveTo>
                <a:lnTo>
                  <a:pt x="1429" y="0"/>
                </a:lnTo>
                <a:lnTo>
                  <a:pt x="1600" y="308"/>
                </a:lnTo>
                <a:lnTo>
                  <a:pt x="1429" y="617"/>
                </a:lnTo>
                <a:lnTo>
                  <a:pt x="0" y="617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34" tIns="45717" rIns="91434" bIns="45717" numCol="1" anchor="t" anchorCtr="0" compatLnSpc="1"/>
          <a:lstStyle/>
          <a:p>
            <a:endParaRPr lang="zh-CN" altLang="en-US"/>
          </a:p>
        </p:txBody>
      </p:sp>
      <p:sp>
        <p:nvSpPr>
          <p:cNvPr id="9" name="Freeform 6"/>
          <p:cNvSpPr/>
          <p:nvPr userDrawn="1"/>
        </p:nvSpPr>
        <p:spPr bwMode="auto">
          <a:xfrm>
            <a:off x="1196835" y="73173"/>
            <a:ext cx="10215809" cy="486467"/>
          </a:xfrm>
          <a:custGeom>
            <a:avLst/>
            <a:gdLst>
              <a:gd name="T0" fmla="*/ 0 w 13327"/>
              <a:gd name="T1" fmla="*/ 0 h 617"/>
              <a:gd name="T2" fmla="*/ 13155 w 13327"/>
              <a:gd name="T3" fmla="*/ 0 h 617"/>
              <a:gd name="T4" fmla="*/ 13327 w 13327"/>
              <a:gd name="T5" fmla="*/ 308 h 617"/>
              <a:gd name="T6" fmla="*/ 13155 w 13327"/>
              <a:gd name="T7" fmla="*/ 617 h 617"/>
              <a:gd name="T8" fmla="*/ 0 w 13327"/>
              <a:gd name="T9" fmla="*/ 617 h 617"/>
              <a:gd name="T10" fmla="*/ 171 w 13327"/>
              <a:gd name="T11" fmla="*/ 308 h 617"/>
              <a:gd name="T12" fmla="*/ 0 w 13327"/>
              <a:gd name="T13" fmla="*/ 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27" h="617">
                <a:moveTo>
                  <a:pt x="0" y="0"/>
                </a:moveTo>
                <a:lnTo>
                  <a:pt x="13155" y="0"/>
                </a:lnTo>
                <a:lnTo>
                  <a:pt x="13327" y="308"/>
                </a:lnTo>
                <a:lnTo>
                  <a:pt x="13155" y="617"/>
                </a:lnTo>
                <a:lnTo>
                  <a:pt x="0" y="617"/>
                </a:lnTo>
                <a:lnTo>
                  <a:pt x="171" y="30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34" tIns="45717" rIns="91434" bIns="45717" numCol="1" anchor="t" anchorCtr="0" compatLnSpc="1"/>
          <a:lstStyle/>
          <a:p>
            <a:endParaRPr lang="zh-CN" altLang="en-US"/>
          </a:p>
        </p:txBody>
      </p:sp>
      <p:sp>
        <p:nvSpPr>
          <p:cNvPr id="10" name="Freeform 7"/>
          <p:cNvSpPr/>
          <p:nvPr userDrawn="1"/>
        </p:nvSpPr>
        <p:spPr bwMode="auto">
          <a:xfrm>
            <a:off x="11320057" y="73173"/>
            <a:ext cx="812871" cy="486467"/>
          </a:xfrm>
          <a:custGeom>
            <a:avLst/>
            <a:gdLst>
              <a:gd name="T0" fmla="*/ 0 w 1060"/>
              <a:gd name="T1" fmla="*/ 0 h 617"/>
              <a:gd name="T2" fmla="*/ 1060 w 1060"/>
              <a:gd name="T3" fmla="*/ 0 h 617"/>
              <a:gd name="T4" fmla="*/ 1060 w 1060"/>
              <a:gd name="T5" fmla="*/ 617 h 617"/>
              <a:gd name="T6" fmla="*/ 0 w 1060"/>
              <a:gd name="T7" fmla="*/ 617 h 617"/>
              <a:gd name="T8" fmla="*/ 172 w 1060"/>
              <a:gd name="T9" fmla="*/ 308 h 617"/>
              <a:gd name="T10" fmla="*/ 0 w 1060"/>
              <a:gd name="T11" fmla="*/ 0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060" h="617">
                <a:moveTo>
                  <a:pt x="0" y="0"/>
                </a:moveTo>
                <a:lnTo>
                  <a:pt x="1060" y="0"/>
                </a:lnTo>
                <a:lnTo>
                  <a:pt x="1060" y="617"/>
                </a:lnTo>
                <a:lnTo>
                  <a:pt x="0" y="617"/>
                </a:lnTo>
                <a:lnTo>
                  <a:pt x="172" y="30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34" tIns="45717" rIns="91434" bIns="45717" numCol="1" anchor="t" anchorCtr="0" compatLnSpc="1"/>
          <a:lstStyle/>
          <a:p>
            <a:endParaRPr lang="zh-CN" altLang="en-US"/>
          </a:p>
        </p:txBody>
      </p:sp>
      <p:sp>
        <p:nvSpPr>
          <p:cNvPr id="15" name="TextBox 14"/>
          <p:cNvSpPr txBox="1"/>
          <p:nvPr userDrawn="1"/>
        </p:nvSpPr>
        <p:spPr>
          <a:xfrm>
            <a:off x="11537052" y="116633"/>
            <a:ext cx="474797" cy="353937"/>
          </a:xfrm>
          <a:prstGeom prst="rect">
            <a:avLst/>
          </a:prstGeom>
          <a:noFill/>
        </p:spPr>
        <p:txBody>
          <a:bodyPr wrap="none" lIns="91434" tIns="45717" rIns="91434" bIns="45717" rtlCol="0">
            <a:spAutoFit/>
          </a:bodyPr>
          <a:lstStyle/>
          <a:p>
            <a:pPr algn="ctr"/>
            <a:fld id="{B879B013-EF15-44F9-9A4C-93BE492C244C}" type="slidenum">
              <a:rPr lang="zh-CN" altLang="en-US" sz="1700" smtClean="0">
                <a:solidFill>
                  <a:schemeClr val="accent2"/>
                </a:solidFill>
                <a:latin typeface="+mn-ea"/>
                <a:ea typeface="+mn-ea"/>
              </a:rPr>
              <a:t>‹#›</a:t>
            </a:fld>
            <a:endParaRPr lang="zh-CN" altLang="en-US" sz="1700" dirty="0">
              <a:solidFill>
                <a:schemeClr val="accent2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grpId="0" nodeType="afterEffect" p14:presetBounceEnd="33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000">
                                          <p:cBhvr additive="base">
                                            <p:cTn id="7" dur="3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000">
                                          <p:cBhvr additive="base">
                                            <p:cTn id="8" dur="3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2" dur="3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4" presetID="2" presetClass="entr" presetSubtype="2" fill="hold" grpId="0" nodeType="afterEffect" p14:presetBounceEnd="33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33000">
                                          <p:cBhvr additive="base">
                                            <p:cTn id="16" dur="3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33000">
                                          <p:cBhvr additive="base">
                                            <p:cTn id="17" dur="3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" grpId="0" animBg="1"/>
          <p:bldP spid="9" grpId="0" animBg="1"/>
          <p:bldP spid="10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3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3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2" presetClass="entr" presetSubtype="8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12" dur="3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4" presetID="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" dur="3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7" dur="3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8" grpId="0" animBg="1"/>
          <p:bldP spid="9" grpId="0" animBg="1"/>
          <p:bldP spid="10" grpId="0" animBg="1"/>
        </p:bldLst>
      </p:timing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614" y="4406901"/>
            <a:ext cx="10366375" cy="1362075"/>
          </a:xfrm>
        </p:spPr>
        <p:txBody>
          <a:bodyPr anchor="t"/>
          <a:lstStyle>
            <a:lvl1pPr algn="l">
              <a:defRPr sz="4000" b="1" cap="all">
                <a:solidFill>
                  <a:srgbClr val="F8F8F8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614" y="2906713"/>
            <a:ext cx="10366375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F8F8F8"/>
                </a:solidFill>
              </a:defRPr>
            </a:lvl1pPr>
            <a:lvl2pPr marL="457200" indent="0">
              <a:buNone/>
              <a:defRPr sz="1700"/>
            </a:lvl2pPr>
            <a:lvl3pPr marL="914400" indent="0">
              <a:buNone/>
              <a:defRPr sz="1600"/>
            </a:lvl3pPr>
            <a:lvl4pPr marL="1371600" indent="0">
              <a:buNone/>
              <a:defRPr sz="1300"/>
            </a:lvl4pPr>
            <a:lvl5pPr marL="1828800" indent="0">
              <a:buNone/>
              <a:defRPr sz="1300"/>
            </a:lvl5pPr>
            <a:lvl6pPr marL="2286000" indent="0">
              <a:buNone/>
              <a:defRPr sz="1300"/>
            </a:lvl6pPr>
            <a:lvl7pPr marL="2743200" indent="0">
              <a:buNone/>
              <a:defRPr sz="1300"/>
            </a:lvl7pPr>
            <a:lvl8pPr marL="3200400" indent="0">
              <a:buNone/>
              <a:defRPr sz="1300"/>
            </a:lvl8pPr>
            <a:lvl9pPr marL="3657600" indent="0">
              <a:buNone/>
              <a:defRPr sz="13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599" y="1600201"/>
            <a:ext cx="541178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3788" y="1600201"/>
            <a:ext cx="541337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pic>
        <p:nvPicPr>
          <p:cNvPr id="5" name="图片 13" descr="泰迪logo无底色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40" y="6309320"/>
            <a:ext cx="918092" cy="242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4637"/>
            <a:ext cx="1097756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538956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7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956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6013" y="1535113"/>
            <a:ext cx="5391151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7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6013" y="2174875"/>
            <a:ext cx="539115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49"/>
            <a:ext cx="4013201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8850" y="273052"/>
            <a:ext cx="681831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2"/>
            <a:ext cx="4013201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9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0775" y="4800600"/>
            <a:ext cx="7318375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90775" y="612775"/>
            <a:ext cx="731837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90775" y="5367338"/>
            <a:ext cx="7318375" cy="804863"/>
          </a:xfrm>
        </p:spPr>
        <p:txBody>
          <a:bodyPr/>
          <a:lstStyle>
            <a:lvl1pPr marL="0" indent="0"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9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1" y="908051"/>
            <a:ext cx="10977563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/>
          <a:lstStyle/>
          <a:p>
            <a:pPr lvl="0"/>
            <a:r>
              <a:rPr lang="zh-CN" dirty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1" y="1600201"/>
            <a:ext cx="109775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/>
          <a:lstStyle/>
          <a:p>
            <a:pPr lvl="0"/>
            <a:r>
              <a:rPr lang="zh-CN" dirty="0"/>
              <a:t>单击此处编辑母版文本样式</a:t>
            </a:r>
          </a:p>
          <a:p>
            <a:pPr lvl="1"/>
            <a:r>
              <a:rPr lang="zh-CN" dirty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  <p:txStyles>
    <p:titleStyle>
      <a:lvl1pPr algn="l" rtl="0" fontAlgn="base">
        <a:spcBef>
          <a:spcPct val="0"/>
        </a:spcBef>
        <a:spcAft>
          <a:spcPct val="0"/>
        </a:spcAft>
        <a:defRPr sz="2400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2pPr>
      <a:lvl3pPr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3pPr>
      <a:lvl4pPr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4pPr>
      <a:lvl5pPr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1"/>
          </a:solidFill>
          <a:latin typeface="+mn-lt"/>
          <a:ea typeface="仿宋_GB2312" pitchFamily="49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宋体" panose="02010600030101010101" pitchFamily="2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slide" Target="slide7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1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图片 27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0" y="2454498"/>
            <a:ext cx="12196800" cy="4403503"/>
          </a:xfrm>
          <a:prstGeom prst="rect">
            <a:avLst/>
          </a:prstGeom>
        </p:spPr>
      </p:pic>
      <p:grpSp>
        <p:nvGrpSpPr>
          <p:cNvPr id="8" name="组合 7"/>
          <p:cNvGrpSpPr/>
          <p:nvPr/>
        </p:nvGrpSpPr>
        <p:grpSpPr>
          <a:xfrm>
            <a:off x="4947444" y="1328709"/>
            <a:ext cx="2301875" cy="2308227"/>
            <a:chOff x="6609209" y="790981"/>
            <a:chExt cx="2301875" cy="2308226"/>
          </a:xfrm>
        </p:grpSpPr>
        <p:sp>
          <p:nvSpPr>
            <p:cNvPr id="9" name="Oval 5"/>
            <p:cNvSpPr>
              <a:spLocks noChangeArrowheads="1"/>
            </p:cNvSpPr>
            <p:nvPr/>
          </p:nvSpPr>
          <p:spPr bwMode="auto">
            <a:xfrm>
              <a:off x="6609209" y="790981"/>
              <a:ext cx="2301875" cy="230822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Freeform 6"/>
            <p:cNvSpPr>
              <a:spLocks noEditPoints="1"/>
            </p:cNvSpPr>
            <p:nvPr/>
          </p:nvSpPr>
          <p:spPr bwMode="auto">
            <a:xfrm>
              <a:off x="6733034" y="914806"/>
              <a:ext cx="2054225" cy="2058988"/>
            </a:xfrm>
            <a:custGeom>
              <a:avLst/>
              <a:gdLst>
                <a:gd name="T0" fmla="*/ 1653 w 3306"/>
                <a:gd name="T1" fmla="*/ 0 h 3306"/>
                <a:gd name="T2" fmla="*/ 3306 w 3306"/>
                <a:gd name="T3" fmla="*/ 1653 h 3306"/>
                <a:gd name="T4" fmla="*/ 1653 w 3306"/>
                <a:gd name="T5" fmla="*/ 3306 h 3306"/>
                <a:gd name="T6" fmla="*/ 0 w 3306"/>
                <a:gd name="T7" fmla="*/ 1653 h 3306"/>
                <a:gd name="T8" fmla="*/ 1653 w 3306"/>
                <a:gd name="T9" fmla="*/ 0 h 3306"/>
                <a:gd name="T10" fmla="*/ 1653 w 3306"/>
                <a:gd name="T11" fmla="*/ 112 h 3306"/>
                <a:gd name="T12" fmla="*/ 3193 w 3306"/>
                <a:gd name="T13" fmla="*/ 1653 h 3306"/>
                <a:gd name="T14" fmla="*/ 1653 w 3306"/>
                <a:gd name="T15" fmla="*/ 3193 h 3306"/>
                <a:gd name="T16" fmla="*/ 112 w 3306"/>
                <a:gd name="T17" fmla="*/ 1653 h 3306"/>
                <a:gd name="T18" fmla="*/ 1653 w 3306"/>
                <a:gd name="T19" fmla="*/ 112 h 3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306" h="3306">
                  <a:moveTo>
                    <a:pt x="1653" y="0"/>
                  </a:moveTo>
                  <a:cubicBezTo>
                    <a:pt x="2565" y="0"/>
                    <a:pt x="3306" y="740"/>
                    <a:pt x="3306" y="1653"/>
                  </a:cubicBezTo>
                  <a:cubicBezTo>
                    <a:pt x="3306" y="2565"/>
                    <a:pt x="2565" y="3306"/>
                    <a:pt x="1653" y="3306"/>
                  </a:cubicBezTo>
                  <a:cubicBezTo>
                    <a:pt x="740" y="3306"/>
                    <a:pt x="0" y="2565"/>
                    <a:pt x="0" y="1653"/>
                  </a:cubicBezTo>
                  <a:cubicBezTo>
                    <a:pt x="0" y="740"/>
                    <a:pt x="740" y="0"/>
                    <a:pt x="1653" y="0"/>
                  </a:cubicBezTo>
                  <a:close/>
                  <a:moveTo>
                    <a:pt x="1653" y="112"/>
                  </a:moveTo>
                  <a:cubicBezTo>
                    <a:pt x="2503" y="112"/>
                    <a:pt x="3193" y="802"/>
                    <a:pt x="3193" y="1653"/>
                  </a:cubicBezTo>
                  <a:cubicBezTo>
                    <a:pt x="3193" y="2503"/>
                    <a:pt x="2503" y="3193"/>
                    <a:pt x="1653" y="3193"/>
                  </a:cubicBezTo>
                  <a:cubicBezTo>
                    <a:pt x="802" y="3193"/>
                    <a:pt x="112" y="2503"/>
                    <a:pt x="112" y="1653"/>
                  </a:cubicBezTo>
                  <a:cubicBezTo>
                    <a:pt x="112" y="802"/>
                    <a:pt x="802" y="112"/>
                    <a:pt x="1653" y="112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13" name="TextBox 12">
            <a:hlinkClick r:id="rId4" action="ppaction://hlinksldjump"/>
          </p:cNvPr>
          <p:cNvSpPr txBox="1"/>
          <p:nvPr/>
        </p:nvSpPr>
        <p:spPr>
          <a:xfrm>
            <a:off x="2969397" y="3754915"/>
            <a:ext cx="6257970" cy="830991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9.4 </a:t>
            </a:r>
            <a:r>
              <a:rPr lang="zh-CN" altLang="en-US" sz="48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预测模型构建</a:t>
            </a:r>
          </a:p>
        </p:txBody>
      </p:sp>
      <p:cxnSp>
        <p:nvCxnSpPr>
          <p:cNvPr id="14" name="直接连接符 13"/>
          <p:cNvCxnSpPr/>
          <p:nvPr/>
        </p:nvCxnSpPr>
        <p:spPr bwMode="auto">
          <a:xfrm>
            <a:off x="2641998" y="4570915"/>
            <a:ext cx="691276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Freeform 12"/>
          <p:cNvSpPr>
            <a:spLocks noEditPoints="1"/>
          </p:cNvSpPr>
          <p:nvPr/>
        </p:nvSpPr>
        <p:spPr bwMode="auto">
          <a:xfrm>
            <a:off x="5517801" y="1904686"/>
            <a:ext cx="1161161" cy="1156273"/>
          </a:xfrm>
          <a:custGeom>
            <a:avLst/>
            <a:gdLst>
              <a:gd name="T0" fmla="*/ 862 w 954"/>
              <a:gd name="T1" fmla="*/ 813 h 944"/>
              <a:gd name="T2" fmla="*/ 763 w 954"/>
              <a:gd name="T3" fmla="*/ 813 h 944"/>
              <a:gd name="T4" fmla="*/ 625 w 954"/>
              <a:gd name="T5" fmla="*/ 549 h 944"/>
              <a:gd name="T6" fmla="*/ 611 w 954"/>
              <a:gd name="T7" fmla="*/ 601 h 944"/>
              <a:gd name="T8" fmla="*/ 535 w 954"/>
              <a:gd name="T9" fmla="*/ 658 h 944"/>
              <a:gd name="T10" fmla="*/ 782 w 954"/>
              <a:gd name="T11" fmla="*/ 932 h 944"/>
              <a:gd name="T12" fmla="*/ 941 w 954"/>
              <a:gd name="T13" fmla="*/ 826 h 944"/>
              <a:gd name="T14" fmla="*/ 824 w 954"/>
              <a:gd name="T15" fmla="*/ 704 h 944"/>
              <a:gd name="T16" fmla="*/ 650 w 954"/>
              <a:gd name="T17" fmla="*/ 561 h 944"/>
              <a:gd name="T18" fmla="*/ 345 w 954"/>
              <a:gd name="T19" fmla="*/ 335 h 944"/>
              <a:gd name="T20" fmla="*/ 397 w 954"/>
              <a:gd name="T21" fmla="*/ 321 h 944"/>
              <a:gd name="T22" fmla="*/ 411 w 954"/>
              <a:gd name="T23" fmla="*/ 269 h 944"/>
              <a:gd name="T24" fmla="*/ 423 w 954"/>
              <a:gd name="T25" fmla="*/ 221 h 944"/>
              <a:gd name="T26" fmla="*/ 184 w 954"/>
              <a:gd name="T27" fmla="*/ 21 h 944"/>
              <a:gd name="T28" fmla="*/ 151 w 954"/>
              <a:gd name="T29" fmla="*/ 267 h 944"/>
              <a:gd name="T30" fmla="*/ 1 w 954"/>
              <a:gd name="T31" fmla="*/ 204 h 944"/>
              <a:gd name="T32" fmla="*/ 284 w 954"/>
              <a:gd name="T33" fmla="*/ 406 h 944"/>
              <a:gd name="T34" fmla="*/ 320 w 954"/>
              <a:gd name="T35" fmla="*/ 360 h 944"/>
              <a:gd name="T36" fmla="*/ 920 w 954"/>
              <a:gd name="T37" fmla="*/ 91 h 944"/>
              <a:gd name="T38" fmla="*/ 791 w 954"/>
              <a:gd name="T39" fmla="*/ 0 h 944"/>
              <a:gd name="T40" fmla="*/ 448 w 954"/>
              <a:gd name="T41" fmla="*/ 306 h 944"/>
              <a:gd name="T42" fmla="*/ 399 w 954"/>
              <a:gd name="T43" fmla="*/ 376 h 944"/>
              <a:gd name="T44" fmla="*/ 357 w 954"/>
              <a:gd name="T45" fmla="*/ 397 h 944"/>
              <a:gd name="T46" fmla="*/ 362 w 954"/>
              <a:gd name="T47" fmla="*/ 527 h 944"/>
              <a:gd name="T48" fmla="*/ 85 w 954"/>
              <a:gd name="T49" fmla="*/ 768 h 944"/>
              <a:gd name="T50" fmla="*/ 55 w 954"/>
              <a:gd name="T51" fmla="*/ 944 h 944"/>
              <a:gd name="T52" fmla="*/ 198 w 954"/>
              <a:gd name="T53" fmla="*/ 800 h 944"/>
              <a:gd name="T54" fmla="*/ 423 w 954"/>
              <a:gd name="T55" fmla="*/ 588 h 944"/>
              <a:gd name="T56" fmla="*/ 549 w 954"/>
              <a:gd name="T57" fmla="*/ 588 h 944"/>
              <a:gd name="T58" fmla="*/ 585 w 954"/>
              <a:gd name="T59" fmla="*/ 509 h 944"/>
              <a:gd name="T60" fmla="*/ 639 w 954"/>
              <a:gd name="T61" fmla="*/ 498 h 944"/>
              <a:gd name="T62" fmla="*/ 920 w 954"/>
              <a:gd name="T63" fmla="*/ 91 h 9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954" h="944">
                <a:moveTo>
                  <a:pt x="813" y="764"/>
                </a:moveTo>
                <a:cubicBezTo>
                  <a:pt x="840" y="764"/>
                  <a:pt x="862" y="786"/>
                  <a:pt x="862" y="813"/>
                </a:cubicBezTo>
                <a:cubicBezTo>
                  <a:pt x="862" y="841"/>
                  <a:pt x="840" y="863"/>
                  <a:pt x="813" y="863"/>
                </a:cubicBezTo>
                <a:cubicBezTo>
                  <a:pt x="786" y="863"/>
                  <a:pt x="763" y="841"/>
                  <a:pt x="763" y="813"/>
                </a:cubicBezTo>
                <a:cubicBezTo>
                  <a:pt x="763" y="786"/>
                  <a:pt x="786" y="764"/>
                  <a:pt x="813" y="764"/>
                </a:cubicBezTo>
                <a:close/>
                <a:moveTo>
                  <a:pt x="625" y="549"/>
                </a:moveTo>
                <a:lnTo>
                  <a:pt x="637" y="574"/>
                </a:lnTo>
                <a:lnTo>
                  <a:pt x="611" y="601"/>
                </a:lnTo>
                <a:lnTo>
                  <a:pt x="586" y="625"/>
                </a:lnTo>
                <a:cubicBezTo>
                  <a:pt x="571" y="640"/>
                  <a:pt x="554" y="651"/>
                  <a:pt x="535" y="658"/>
                </a:cubicBezTo>
                <a:lnTo>
                  <a:pt x="703" y="826"/>
                </a:lnTo>
                <a:lnTo>
                  <a:pt x="782" y="932"/>
                </a:lnTo>
                <a:lnTo>
                  <a:pt x="824" y="943"/>
                </a:lnTo>
                <a:lnTo>
                  <a:pt x="941" y="826"/>
                </a:lnTo>
                <a:lnTo>
                  <a:pt x="930" y="783"/>
                </a:lnTo>
                <a:lnTo>
                  <a:pt x="824" y="704"/>
                </a:lnTo>
                <a:lnTo>
                  <a:pt x="666" y="546"/>
                </a:lnTo>
                <a:lnTo>
                  <a:pt x="650" y="561"/>
                </a:lnTo>
                <a:lnTo>
                  <a:pt x="625" y="549"/>
                </a:lnTo>
                <a:close/>
                <a:moveTo>
                  <a:pt x="345" y="335"/>
                </a:moveTo>
                <a:lnTo>
                  <a:pt x="372" y="308"/>
                </a:lnTo>
                <a:lnTo>
                  <a:pt x="397" y="321"/>
                </a:lnTo>
                <a:lnTo>
                  <a:pt x="384" y="296"/>
                </a:lnTo>
                <a:lnTo>
                  <a:pt x="411" y="269"/>
                </a:lnTo>
                <a:lnTo>
                  <a:pt x="414" y="266"/>
                </a:lnTo>
                <a:cubicBezTo>
                  <a:pt x="420" y="251"/>
                  <a:pt x="423" y="235"/>
                  <a:pt x="423" y="221"/>
                </a:cubicBezTo>
                <a:cubicBezTo>
                  <a:pt x="423" y="108"/>
                  <a:pt x="316" y="0"/>
                  <a:pt x="204" y="1"/>
                </a:cubicBezTo>
                <a:cubicBezTo>
                  <a:pt x="203" y="1"/>
                  <a:pt x="191" y="14"/>
                  <a:pt x="184" y="21"/>
                </a:cubicBezTo>
                <a:cubicBezTo>
                  <a:pt x="274" y="111"/>
                  <a:pt x="266" y="96"/>
                  <a:pt x="266" y="151"/>
                </a:cubicBezTo>
                <a:cubicBezTo>
                  <a:pt x="266" y="196"/>
                  <a:pt x="195" y="267"/>
                  <a:pt x="151" y="267"/>
                </a:cubicBezTo>
                <a:cubicBezTo>
                  <a:pt x="94" y="267"/>
                  <a:pt x="112" y="276"/>
                  <a:pt x="20" y="184"/>
                </a:cubicBezTo>
                <a:cubicBezTo>
                  <a:pt x="13" y="191"/>
                  <a:pt x="1" y="204"/>
                  <a:pt x="1" y="204"/>
                </a:cubicBezTo>
                <a:cubicBezTo>
                  <a:pt x="2" y="316"/>
                  <a:pt x="108" y="424"/>
                  <a:pt x="220" y="424"/>
                </a:cubicBezTo>
                <a:cubicBezTo>
                  <a:pt x="240" y="424"/>
                  <a:pt x="262" y="417"/>
                  <a:pt x="284" y="406"/>
                </a:cubicBezTo>
                <a:lnTo>
                  <a:pt x="288" y="411"/>
                </a:lnTo>
                <a:cubicBezTo>
                  <a:pt x="295" y="392"/>
                  <a:pt x="305" y="375"/>
                  <a:pt x="320" y="360"/>
                </a:cubicBezTo>
                <a:lnTo>
                  <a:pt x="345" y="335"/>
                </a:lnTo>
                <a:close/>
                <a:moveTo>
                  <a:pt x="920" y="91"/>
                </a:moveTo>
                <a:lnTo>
                  <a:pt x="854" y="26"/>
                </a:lnTo>
                <a:cubicBezTo>
                  <a:pt x="837" y="9"/>
                  <a:pt x="814" y="0"/>
                  <a:pt x="791" y="0"/>
                </a:cubicBezTo>
                <a:cubicBezTo>
                  <a:pt x="768" y="0"/>
                  <a:pt x="746" y="9"/>
                  <a:pt x="728" y="26"/>
                </a:cubicBezTo>
                <a:lnTo>
                  <a:pt x="448" y="306"/>
                </a:lnTo>
                <a:cubicBezTo>
                  <a:pt x="457" y="323"/>
                  <a:pt x="450" y="348"/>
                  <a:pt x="437" y="361"/>
                </a:cubicBezTo>
                <a:cubicBezTo>
                  <a:pt x="428" y="370"/>
                  <a:pt x="413" y="376"/>
                  <a:pt x="399" y="376"/>
                </a:cubicBezTo>
                <a:cubicBezTo>
                  <a:pt x="393" y="376"/>
                  <a:pt x="387" y="375"/>
                  <a:pt x="382" y="372"/>
                </a:cubicBezTo>
                <a:lnTo>
                  <a:pt x="357" y="397"/>
                </a:lnTo>
                <a:cubicBezTo>
                  <a:pt x="323" y="432"/>
                  <a:pt x="323" y="488"/>
                  <a:pt x="357" y="523"/>
                </a:cubicBezTo>
                <a:lnTo>
                  <a:pt x="362" y="527"/>
                </a:lnTo>
                <a:lnTo>
                  <a:pt x="143" y="746"/>
                </a:lnTo>
                <a:lnTo>
                  <a:pt x="85" y="768"/>
                </a:lnTo>
                <a:lnTo>
                  <a:pt x="0" y="889"/>
                </a:lnTo>
                <a:lnTo>
                  <a:pt x="55" y="944"/>
                </a:lnTo>
                <a:lnTo>
                  <a:pt x="176" y="859"/>
                </a:lnTo>
                <a:lnTo>
                  <a:pt x="198" y="800"/>
                </a:lnTo>
                <a:lnTo>
                  <a:pt x="416" y="582"/>
                </a:lnTo>
                <a:lnTo>
                  <a:pt x="423" y="588"/>
                </a:lnTo>
                <a:cubicBezTo>
                  <a:pt x="440" y="606"/>
                  <a:pt x="463" y="614"/>
                  <a:pt x="486" y="614"/>
                </a:cubicBezTo>
                <a:cubicBezTo>
                  <a:pt x="509" y="614"/>
                  <a:pt x="531" y="606"/>
                  <a:pt x="549" y="588"/>
                </a:cubicBezTo>
                <a:lnTo>
                  <a:pt x="574" y="564"/>
                </a:lnTo>
                <a:cubicBezTo>
                  <a:pt x="565" y="547"/>
                  <a:pt x="572" y="522"/>
                  <a:pt x="585" y="509"/>
                </a:cubicBezTo>
                <a:cubicBezTo>
                  <a:pt x="594" y="500"/>
                  <a:pt x="609" y="494"/>
                  <a:pt x="622" y="494"/>
                </a:cubicBezTo>
                <a:cubicBezTo>
                  <a:pt x="629" y="494"/>
                  <a:pt x="634" y="495"/>
                  <a:pt x="639" y="498"/>
                </a:cubicBezTo>
                <a:lnTo>
                  <a:pt x="920" y="217"/>
                </a:lnTo>
                <a:cubicBezTo>
                  <a:pt x="954" y="183"/>
                  <a:pt x="954" y="126"/>
                  <a:pt x="920" y="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34" tIns="45717" rIns="91434" bIns="45717" numCol="1" anchor="t" anchorCtr="0" compatLnSpc="1"/>
          <a:lstStyle/>
          <a:p>
            <a:endParaRPr lang="zh-CN" altLang="en-US"/>
          </a:p>
        </p:txBody>
      </p:sp>
      <p:sp>
        <p:nvSpPr>
          <p:cNvPr id="18" name="TextBox 17">
            <a:hlinkClick r:id="rId5" action="ppaction://hlinksldjump"/>
          </p:cNvPr>
          <p:cNvSpPr txBox="1"/>
          <p:nvPr/>
        </p:nvSpPr>
        <p:spPr>
          <a:xfrm>
            <a:off x="2969415" y="4738306"/>
            <a:ext cx="6257970" cy="830991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algn="ctr"/>
            <a:r>
              <a:rPr lang="en-US" altLang="zh-CN" sz="48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9.5 </a:t>
            </a:r>
            <a:r>
              <a:rPr lang="zh-CN" altLang="en-US" sz="48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预测结果分析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/>
          <p:cNvSpPr txBox="1"/>
          <p:nvPr/>
        </p:nvSpPr>
        <p:spPr>
          <a:xfrm>
            <a:off x="1330765" y="44625"/>
            <a:ext cx="9520144" cy="523214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>
            <a:defPPr>
              <a:defRPr lang="zh-CN"/>
            </a:defPPr>
            <a:lvl1pPr>
              <a:defRPr sz="3200">
                <a:solidFill>
                  <a:schemeClr val="tx1">
                    <a:lumMod val="75000"/>
                  </a:schemeClr>
                </a:solidFill>
                <a:latin typeface="方正卡通简体" pitchFamily="65" charset="-122"/>
                <a:ea typeface="方正卡通简体" pitchFamily="65" charset="-122"/>
              </a:defRPr>
            </a:lvl1pPr>
          </a:lstStyle>
          <a:p>
            <a:r>
              <a:rPr lang="zh-CN" altLang="en-US" sz="280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实验五：作业要求</a:t>
            </a:r>
            <a:endParaRPr lang="zh-CN" altLang="en-US" sz="28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40263" y="106179"/>
            <a:ext cx="1064260" cy="400103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algn="r"/>
            <a:r>
              <a:rPr lang="en-US" altLang="zh-CN" sz="2000" dirty="0">
                <a:solidFill>
                  <a:schemeClr val="accent2"/>
                </a:solidFill>
              </a:rPr>
              <a:t>Part</a:t>
            </a:r>
            <a:r>
              <a:rPr lang="en-US" altLang="zh-CN" dirty="0">
                <a:solidFill>
                  <a:schemeClr val="accent2"/>
                </a:solidFill>
              </a:rPr>
              <a:t> 9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3529" y="692695"/>
            <a:ext cx="11749508" cy="1605097"/>
          </a:xfrm>
        </p:spPr>
        <p:txBody>
          <a:bodyPr/>
          <a:lstStyle/>
          <a:p>
            <a:pPr marL="0" indent="0" rtl="0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3200" b="1" i="0" u="none" strike="noStrike">
                <a:solidFill>
                  <a:srgbClr val="FF0000"/>
                </a:solidFill>
                <a:effectLst/>
                <a:latin typeface="Google Sans"/>
              </a:rPr>
              <a:t>一、实验内容与步骤</a:t>
            </a:r>
            <a:endParaRPr lang="zh-CN" altLang="en-US" sz="3600" b="1">
              <a:solidFill>
                <a:srgbClr val="FF0000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750"/>
              </a:spcAft>
            </a:pP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（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1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）</a:t>
            </a:r>
            <a:r>
              <a:rPr lang="zh-CN" altLang="en-US" sz="2400" b="1" i="0" u="none" strike="noStrike">
                <a:solidFill>
                  <a:srgbClr val="1F1F1F"/>
                </a:solidFill>
                <a:effectLst/>
                <a:latin typeface="Google Sans"/>
              </a:rPr>
              <a:t>数据标准化与多模型求解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：读取上汽集团（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600104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）特征数据集，利用 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StandardScaler 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对训练集与测试集的特征矩阵进行均值方法标准化。构建逻辑回归（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Logistic Regression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）、支持向量机（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SVC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）以及神经网络（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MLPClassifier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）三种机器学习分类模型进行求解。</a:t>
            </a:r>
            <a:endParaRPr lang="en-US" altLang="zh-CN" sz="2400" b="0" i="0" u="none" strike="noStrike">
              <a:solidFill>
                <a:srgbClr val="1F1F1F"/>
              </a:solidFill>
              <a:effectLst/>
              <a:latin typeface="Google Sans"/>
            </a:endParaRPr>
          </a:p>
          <a:p>
            <a:pPr rtl="0">
              <a:spcBef>
                <a:spcPts val="0"/>
              </a:spcBef>
              <a:spcAft>
                <a:spcPts val="750"/>
              </a:spcAft>
            </a:pP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（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2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）</a:t>
            </a:r>
            <a:r>
              <a:rPr lang="zh-CN" altLang="en-US" sz="2400" b="1" i="0" u="none" strike="noStrike">
                <a:solidFill>
                  <a:srgbClr val="1F1F1F"/>
                </a:solidFill>
                <a:effectLst/>
                <a:latin typeface="Google Sans"/>
              </a:rPr>
              <a:t>预测结果评估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：整合测试集的交易日期、模型预测结果与实际涨跌标签。分别计算逻辑回归、支持向量机与神经网络的模型准确率（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sc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）与测试集实际预测准确率（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R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）。</a:t>
            </a:r>
            <a:endParaRPr lang="en-US" altLang="zh-CN" sz="2400" b="0" i="0" u="none" strike="noStrike">
              <a:solidFill>
                <a:srgbClr val="1F1F1F"/>
              </a:solidFill>
              <a:effectLst/>
              <a:latin typeface="Google Sans"/>
            </a:endParaRPr>
          </a:p>
          <a:p>
            <a:pPr rtl="0">
              <a:spcBef>
                <a:spcPts val="0"/>
              </a:spcBef>
              <a:spcAft>
                <a:spcPts val="750"/>
              </a:spcAft>
            </a:pP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（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3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）</a:t>
            </a:r>
            <a:r>
              <a:rPr lang="zh-CN" altLang="en-US" sz="2400" b="1" i="0" u="none" strike="noStrike">
                <a:solidFill>
                  <a:srgbClr val="1F1F1F"/>
                </a:solidFill>
                <a:effectLst/>
                <a:latin typeface="Google Sans"/>
              </a:rPr>
              <a:t>策略回测与收益计算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：构建量化交易回测模块。当模型预测次日趋势为正例（标签为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1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）时，执行“当日收盘价买入，次日收盘价卖出”的交易策略，逐笔计算单笔收益率，并累计得出策略的总收益率（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r_total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）。</a:t>
            </a:r>
            <a:endParaRPr lang="en-US" altLang="zh-CN" sz="2400" b="0" i="0" u="none" strike="noStrike">
              <a:solidFill>
                <a:srgbClr val="1F1F1F"/>
              </a:solidFill>
              <a:effectLst/>
              <a:latin typeface="Google Sans"/>
            </a:endParaRPr>
          </a:p>
          <a:p>
            <a:pPr rtl="0">
              <a:spcBef>
                <a:spcPts val="0"/>
              </a:spcBef>
              <a:spcAft>
                <a:spcPts val="750"/>
              </a:spcAft>
            </a:pP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（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4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）</a:t>
            </a:r>
            <a:r>
              <a:rPr lang="zh-CN" altLang="en-US" sz="2400" b="1" i="0" u="none" strike="noStrike">
                <a:solidFill>
                  <a:srgbClr val="1F1F1F"/>
                </a:solidFill>
                <a:effectLst/>
                <a:latin typeface="Google Sans"/>
              </a:rPr>
              <a:t>模型绩效对比分析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：对比三类算法在量化投资表现上的差异，重点分析不同模型（如神经网络）的拟合状态（过拟合现象）及其对实际预测准确率和总收益率的影响。</a:t>
            </a:r>
            <a:endParaRPr lang="zh-CN" altLang="en-US" sz="2800" b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78304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/>
          <p:cNvSpPr txBox="1"/>
          <p:nvPr/>
        </p:nvSpPr>
        <p:spPr>
          <a:xfrm>
            <a:off x="1330765" y="44625"/>
            <a:ext cx="9520144" cy="523214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>
            <a:defPPr>
              <a:defRPr lang="zh-CN"/>
            </a:defPPr>
            <a:lvl1pPr>
              <a:defRPr sz="3200">
                <a:solidFill>
                  <a:schemeClr val="tx1">
                    <a:lumMod val="75000"/>
                  </a:schemeClr>
                </a:solidFill>
                <a:latin typeface="方正卡通简体" pitchFamily="65" charset="-122"/>
                <a:ea typeface="方正卡通简体" pitchFamily="65" charset="-122"/>
              </a:defRPr>
            </a:lvl1pPr>
          </a:lstStyle>
          <a:p>
            <a:r>
              <a:rPr lang="zh-CN" altLang="en-US" sz="280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实验五：作业要求</a:t>
            </a:r>
            <a:endParaRPr lang="zh-CN" altLang="en-US" sz="28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40263" y="106179"/>
            <a:ext cx="1064260" cy="400103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algn="r"/>
            <a:r>
              <a:rPr lang="en-US" altLang="zh-CN" sz="2000" dirty="0">
                <a:solidFill>
                  <a:schemeClr val="accent2"/>
                </a:solidFill>
              </a:rPr>
              <a:t>Part</a:t>
            </a:r>
            <a:r>
              <a:rPr lang="en-US" altLang="zh-CN" dirty="0">
                <a:solidFill>
                  <a:schemeClr val="accent2"/>
                </a:solidFill>
              </a:rPr>
              <a:t> 9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3529" y="692695"/>
            <a:ext cx="11749508" cy="1605097"/>
          </a:xfrm>
        </p:spPr>
        <p:txBody>
          <a:bodyPr/>
          <a:lstStyle/>
          <a:p>
            <a:pPr marL="0" indent="0" rtl="0">
              <a:spcBef>
                <a:spcPts val="0"/>
              </a:spcBef>
              <a:spcAft>
                <a:spcPts val="600"/>
              </a:spcAft>
              <a:buNone/>
            </a:pPr>
            <a:r>
              <a:rPr lang="zh-CN" altLang="en-US" sz="2800" b="1" i="0" u="none" strike="noStrike">
                <a:solidFill>
                  <a:srgbClr val="FF0000"/>
                </a:solidFill>
                <a:effectLst/>
                <a:latin typeface="Google Sans"/>
              </a:rPr>
              <a:t>二、提交成果要求</a:t>
            </a:r>
            <a:endParaRPr lang="zh-CN" altLang="en-US" sz="3200" b="1">
              <a:solidFill>
                <a:srgbClr val="FF0000"/>
              </a:solidFill>
              <a:effectLst/>
            </a:endParaRPr>
          </a:p>
          <a:p>
            <a:pPr rtl="0">
              <a:spcBef>
                <a:spcPts val="0"/>
              </a:spcBef>
              <a:spcAft>
                <a:spcPts val="750"/>
              </a:spcAft>
            </a:pP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（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1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）</a:t>
            </a:r>
            <a:r>
              <a:rPr lang="zh-CN" altLang="en-US" sz="2400" b="1" i="0" u="none" strike="noStrike">
                <a:solidFill>
                  <a:srgbClr val="1F1F1F"/>
                </a:solidFill>
                <a:effectLst/>
                <a:latin typeface="Google Sans"/>
              </a:rPr>
              <a:t>源代码提交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：提交完整的 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Python 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脚本。代码须包含数据标准化处理、三类模型的配置与训练、预测结果矩阵整合、准确率计算以及交易回测核心逻辑（完整实现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PPT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第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8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页与第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9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页的程序流程）。</a:t>
            </a:r>
            <a:endParaRPr lang="en-US" altLang="zh-CN" sz="2400" b="0" i="0" u="none" strike="noStrike">
              <a:solidFill>
                <a:srgbClr val="1F1F1F"/>
              </a:solidFill>
              <a:effectLst/>
              <a:latin typeface="Google Sans"/>
            </a:endParaRPr>
          </a:p>
          <a:p>
            <a:pPr rtl="0">
              <a:spcBef>
                <a:spcPts val="0"/>
              </a:spcBef>
              <a:spcAft>
                <a:spcPts val="750"/>
              </a:spcAft>
            </a:pP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（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2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）</a:t>
            </a:r>
            <a:r>
              <a:rPr lang="zh-CN" altLang="en-US" sz="2400" b="1" i="0" u="none" strike="noStrike">
                <a:solidFill>
                  <a:srgbClr val="1F1F1F"/>
                </a:solidFill>
                <a:effectLst/>
                <a:latin typeface="Google Sans"/>
              </a:rPr>
              <a:t>逻辑回归评估结果截图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：展示逻辑回归模型运行后的 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DataFrame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（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result1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，包含交易日期、实际结果、预测结果三列）数据截图，并在输出终端或截图中明确展示该模型的模型准确率 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sc 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和预测准确率 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R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（对应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PPT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第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10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页内容）。</a:t>
            </a:r>
            <a:endParaRPr lang="en-US" altLang="zh-CN" sz="2400" b="0" i="0" u="none" strike="noStrike">
              <a:solidFill>
                <a:srgbClr val="1F1F1F"/>
              </a:solidFill>
              <a:effectLst/>
              <a:latin typeface="Google Sans"/>
            </a:endParaRPr>
          </a:p>
          <a:p>
            <a:pPr rtl="0">
              <a:spcBef>
                <a:spcPts val="0"/>
              </a:spcBef>
              <a:spcAft>
                <a:spcPts val="750"/>
              </a:spcAft>
            </a:pP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（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3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）</a:t>
            </a:r>
            <a:r>
              <a:rPr lang="zh-CN" altLang="en-US" sz="2400" b="1" i="0" u="none" strike="noStrike">
                <a:solidFill>
                  <a:srgbClr val="1F1F1F"/>
                </a:solidFill>
                <a:effectLst/>
                <a:latin typeface="Google Sans"/>
              </a:rPr>
              <a:t>多模型绩效对比截图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：展示不同机器学习算法的最终量化绩效对比结果（对应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PPT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第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11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页内容）。截图中须明确涵盖并输出以下核心量化指标：</a:t>
            </a:r>
            <a:endParaRPr lang="en-US" altLang="zh-CN" sz="2400" b="0" i="0" u="none" strike="noStrike">
              <a:solidFill>
                <a:srgbClr val="1F1F1F"/>
              </a:solidFill>
              <a:effectLst/>
              <a:latin typeface="Google Sans"/>
            </a:endParaRPr>
          </a:p>
          <a:p>
            <a:pPr lvl="1">
              <a:spcBef>
                <a:spcPts val="0"/>
              </a:spcBef>
              <a:spcAft>
                <a:spcPts val="750"/>
              </a:spcAft>
            </a:pPr>
            <a:r>
              <a:rPr lang="zh-CN" altLang="en-US" sz="2400">
                <a:solidFill>
                  <a:srgbClr val="1F1F1F"/>
                </a:solidFill>
                <a:latin typeface="Google Sans"/>
                <a:ea typeface="+mn-ea"/>
                <a:cs typeface="+mn-cs"/>
              </a:rPr>
              <a:t>神经网络：模型准确率、预测准确率、总收益；</a:t>
            </a:r>
            <a:endParaRPr lang="en-US" altLang="zh-CN" sz="2400">
              <a:solidFill>
                <a:srgbClr val="1F1F1F"/>
              </a:solidFill>
              <a:latin typeface="Google Sans"/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750"/>
              </a:spcAft>
            </a:pPr>
            <a:r>
              <a:rPr lang="zh-CN" altLang="en-US" sz="2400">
                <a:solidFill>
                  <a:srgbClr val="1F1F1F"/>
                </a:solidFill>
                <a:latin typeface="Google Sans"/>
                <a:ea typeface="+mn-ea"/>
                <a:cs typeface="+mn-cs"/>
              </a:rPr>
              <a:t>向量机：准确率、预测准确率、总收益。</a:t>
            </a:r>
            <a:endParaRPr lang="en-US" altLang="zh-CN" sz="2400">
              <a:solidFill>
                <a:srgbClr val="1F1F1F"/>
              </a:solidFill>
              <a:latin typeface="Google Sans"/>
              <a:ea typeface="+mn-ea"/>
              <a:cs typeface="+mn-cs"/>
            </a:endParaRPr>
          </a:p>
          <a:p>
            <a:pPr rtl="0">
              <a:spcBef>
                <a:spcPts val="0"/>
              </a:spcBef>
              <a:spcAft>
                <a:spcPts val="750"/>
              </a:spcAft>
            </a:pPr>
            <a:r>
              <a:rPr lang="zh-CN" altLang="en-US" sz="2400">
                <a:solidFill>
                  <a:srgbClr val="1F1F1F"/>
                </a:solidFill>
                <a:latin typeface="Google Sans"/>
              </a:rPr>
              <a:t>（</a:t>
            </a:r>
            <a:r>
              <a:rPr lang="en-US" altLang="zh-CN" sz="2400">
                <a:solidFill>
                  <a:srgbClr val="1F1F1F"/>
                </a:solidFill>
                <a:latin typeface="Google Sans"/>
              </a:rPr>
              <a:t>4</a:t>
            </a:r>
            <a:r>
              <a:rPr lang="zh-CN" altLang="en-US" sz="2400">
                <a:solidFill>
                  <a:srgbClr val="1F1F1F"/>
                </a:solidFill>
                <a:latin typeface="Google Sans"/>
              </a:rPr>
              <a:t>）关键参数规范：为确保实验结果的一致性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与可比性，神经网络（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MLPClassifier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）的初始化参数须严格配置为：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solver='lbfgs'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，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alpha=1e-5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，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hidden_layer_sizes=(8,)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，</a:t>
            </a:r>
            <a:r>
              <a:rPr lang="en-US" altLang="zh-CN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random_state=1</a:t>
            </a:r>
            <a:r>
              <a:rPr lang="zh-CN" altLang="en-US" sz="2400" b="0" i="0" u="none" strike="noStrike">
                <a:solidFill>
                  <a:srgbClr val="1F1F1F"/>
                </a:solidFill>
                <a:effectLst/>
                <a:latin typeface="Google Sans"/>
              </a:rPr>
              <a:t>。</a:t>
            </a:r>
            <a:endParaRPr lang="en-US" altLang="zh-CN" sz="1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01479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/>
          <p:cNvSpPr txBox="1"/>
          <p:nvPr/>
        </p:nvSpPr>
        <p:spPr>
          <a:xfrm>
            <a:off x="1330766" y="44625"/>
            <a:ext cx="5042228" cy="523214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>
            <a:defPPr>
              <a:defRPr lang="zh-CN"/>
            </a:defPPr>
            <a:lvl1pPr>
              <a:defRPr sz="3200">
                <a:solidFill>
                  <a:schemeClr val="tx1">
                    <a:lumMod val="75000"/>
                  </a:schemeClr>
                </a:solidFill>
                <a:latin typeface="方正卡通简体" pitchFamily="65" charset="-122"/>
                <a:ea typeface="方正卡通简体" pitchFamily="65" charset="-122"/>
              </a:defRPr>
            </a:lvl1pPr>
          </a:lstStyle>
          <a:p>
            <a:r>
              <a:rPr lang="zh-CN" altLang="en-US" sz="28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预测模型构建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40263" y="106179"/>
            <a:ext cx="1064260" cy="400103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algn="r"/>
            <a:r>
              <a:rPr lang="en-US" altLang="zh-CN" sz="2000" dirty="0">
                <a:solidFill>
                  <a:schemeClr val="accent2"/>
                </a:solidFill>
              </a:rPr>
              <a:t>9.4</a:t>
            </a:r>
            <a:r>
              <a:rPr lang="en-US" altLang="zh-CN" dirty="0">
                <a:solidFill>
                  <a:schemeClr val="accent2"/>
                </a:solidFill>
              </a:rPr>
              <a:t> 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graphicFrame>
        <p:nvGraphicFramePr>
          <p:cNvPr id="4" name="图示 3"/>
          <p:cNvGraphicFramePr/>
          <p:nvPr>
            <p:extLst>
              <p:ext uri="{D42A27DB-BD31-4B8C-83A1-F6EECF244321}">
                <p14:modId xmlns:p14="http://schemas.microsoft.com/office/powerpoint/2010/main" val="4198964994"/>
              </p:ext>
            </p:extLst>
          </p:nvPr>
        </p:nvGraphicFramePr>
        <p:xfrm>
          <a:off x="1204523" y="2348880"/>
          <a:ext cx="8856984" cy="40324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矩形 1"/>
          <p:cNvSpPr/>
          <p:nvPr/>
        </p:nvSpPr>
        <p:spPr>
          <a:xfrm>
            <a:off x="1057821" y="1510808"/>
            <a:ext cx="77796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zh-CN" altLang="en-US" sz="3200" dirty="0"/>
              <a:t>对股票的涨跌趋势进行预测：分类任务</a:t>
            </a:r>
          </a:p>
        </p:txBody>
      </p:sp>
      <p:sp>
        <p:nvSpPr>
          <p:cNvPr id="6" name="TextBox 12">
            <a:hlinkClick r:id="rId8" action="ppaction://hlinksldjump"/>
            <a:extLst>
              <a:ext uri="{FF2B5EF4-FFF2-40B4-BE49-F238E27FC236}">
                <a16:creationId xmlns:a16="http://schemas.microsoft.com/office/drawing/2014/main" id="{4E0EEFCB-4216-4432-AC9E-C9C4C9EF5CB7}"/>
              </a:ext>
            </a:extLst>
          </p:cNvPr>
          <p:cNvSpPr txBox="1"/>
          <p:nvPr/>
        </p:nvSpPr>
        <p:spPr>
          <a:xfrm>
            <a:off x="2969396" y="567839"/>
            <a:ext cx="6257970" cy="1015657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algn="ctr"/>
            <a:r>
              <a:rPr lang="zh-CN" altLang="en-US" sz="6000" b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 验 五</a:t>
            </a:r>
            <a:endParaRPr lang="zh-CN" altLang="en-US" sz="6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/>
          <p:cNvSpPr txBox="1"/>
          <p:nvPr/>
        </p:nvSpPr>
        <p:spPr>
          <a:xfrm>
            <a:off x="1330766" y="44625"/>
            <a:ext cx="5042228" cy="523214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>
            <a:defPPr>
              <a:defRPr lang="zh-CN"/>
            </a:defPPr>
            <a:lvl1pPr>
              <a:defRPr sz="3200">
                <a:solidFill>
                  <a:schemeClr val="tx1">
                    <a:lumMod val="75000"/>
                  </a:schemeClr>
                </a:solidFill>
                <a:latin typeface="方正卡通简体" pitchFamily="65" charset="-122"/>
                <a:ea typeface="方正卡通简体" pitchFamily="65" charset="-122"/>
              </a:defRPr>
            </a:lvl1pPr>
          </a:lstStyle>
          <a:p>
            <a:r>
              <a:rPr lang="zh-CN" altLang="en-US" sz="28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训练集和测试集的划分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40263" y="106179"/>
            <a:ext cx="1064260" cy="400103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algn="r"/>
            <a:r>
              <a:rPr lang="en-US" altLang="zh-CN" sz="2000" dirty="0">
                <a:solidFill>
                  <a:schemeClr val="accent2"/>
                </a:solidFill>
              </a:rPr>
              <a:t>9.4.1</a:t>
            </a:r>
            <a:r>
              <a:rPr lang="en-US" altLang="zh-CN" dirty="0">
                <a:solidFill>
                  <a:schemeClr val="accent2"/>
                </a:solidFill>
              </a:rPr>
              <a:t> 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sp>
        <p:nvSpPr>
          <p:cNvPr id="7" name="内容占位符 2">
            <a:extLst>
              <a:ext uri="{FF2B5EF4-FFF2-40B4-BE49-F238E27FC236}">
                <a16:creationId xmlns:a16="http://schemas.microsoft.com/office/drawing/2014/main" id="{F024B74C-A980-49BA-8EA2-4F2BB6FD7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529" y="692695"/>
            <a:ext cx="11749508" cy="1261199"/>
          </a:xfrm>
        </p:spPr>
        <p:txBody>
          <a:bodyPr/>
          <a:lstStyle/>
          <a:p>
            <a:pPr marL="360363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zh-CN" altLang="en-US" sz="2400" b="1" kern="100">
                <a:solidFill>
                  <a:srgbClr val="FF0000"/>
                </a:solidFill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数据文件</a:t>
            </a:r>
            <a:r>
              <a:rPr lang="zh-CN" altLang="en-US" sz="2400" kern="10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：</a:t>
            </a:r>
            <a:r>
              <a:rPr lang="zh-CN" altLang="zh-CN" sz="2400" kern="10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上</a:t>
            </a:r>
            <a:r>
              <a:rPr lang="zh-CN" altLang="zh-CN" sz="2400" kern="100" dirty="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汽集团（股票代码：</a:t>
            </a:r>
            <a:r>
              <a:rPr lang="en-US" altLang="zh-CN" sz="2400" kern="10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600104</a:t>
            </a:r>
            <a:r>
              <a:rPr lang="zh-CN" altLang="zh-CN" sz="2400" kern="10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）</a:t>
            </a:r>
            <a:r>
              <a:rPr lang="zh-CN" altLang="en-US" sz="2400" kern="10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，</a:t>
            </a:r>
            <a:r>
              <a:rPr lang="zh-CN" altLang="zh-CN" sz="2400" kern="10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国泰安</a:t>
            </a:r>
            <a:r>
              <a:rPr lang="en-US" altLang="zh-CN" sz="2400" kern="10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CSMAR</a:t>
            </a:r>
            <a:r>
              <a:rPr lang="zh-CN" altLang="zh-CN" sz="2400" kern="10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数据库</a:t>
            </a:r>
            <a:r>
              <a:rPr lang="zh-CN" altLang="en-US" sz="2400" kern="10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。</a:t>
            </a:r>
            <a:endParaRPr lang="en-US" altLang="zh-CN" sz="2400" kern="100" dirty="0">
              <a:latin typeface="Calibri" panose="020F0502020204030204"/>
              <a:ea typeface="宋体" panose="02010600030101010101" pitchFamily="2" charset="-122"/>
              <a:cs typeface="Times New Roman" panose="02020603050405020304"/>
            </a:endParaRPr>
          </a:p>
          <a:p>
            <a:pPr marL="760413" lvl="1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zh-CN" altLang="zh-CN" sz="2400" kern="10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数</a:t>
            </a:r>
            <a:r>
              <a:rPr lang="zh-CN" altLang="zh-CN" sz="2400" kern="100" dirty="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据区间为：</a:t>
            </a:r>
            <a:r>
              <a:rPr lang="en-US" altLang="zh-CN" sz="2400" kern="100" dirty="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2017</a:t>
            </a:r>
            <a:r>
              <a:rPr lang="zh-CN" altLang="zh-CN" sz="2400" kern="100" dirty="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年</a:t>
            </a:r>
            <a:r>
              <a:rPr lang="en-US" altLang="zh-CN" sz="2400" kern="100" dirty="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01</a:t>
            </a:r>
            <a:r>
              <a:rPr lang="zh-CN" altLang="zh-CN" sz="2400" kern="100" dirty="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月</a:t>
            </a:r>
            <a:r>
              <a:rPr lang="en-US" altLang="zh-CN" sz="2400" kern="100" dirty="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03</a:t>
            </a:r>
            <a:r>
              <a:rPr lang="zh-CN" altLang="zh-CN" sz="2400" kern="100" dirty="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日</a:t>
            </a:r>
            <a:r>
              <a:rPr lang="en-US" altLang="zh-CN" sz="2400" kern="100" dirty="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~2017</a:t>
            </a:r>
            <a:r>
              <a:rPr lang="zh-CN" altLang="zh-CN" sz="2400" kern="100" dirty="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年</a:t>
            </a:r>
            <a:r>
              <a:rPr lang="en-US" altLang="zh-CN" sz="2400" kern="100" dirty="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12</a:t>
            </a:r>
            <a:r>
              <a:rPr lang="zh-CN" altLang="zh-CN" sz="2400" kern="100" dirty="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月</a:t>
            </a:r>
            <a:r>
              <a:rPr lang="en-US" altLang="zh-CN" sz="2400" kern="100" dirty="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29</a:t>
            </a:r>
            <a:r>
              <a:rPr lang="zh-CN" altLang="zh-CN" sz="2400" kern="100" dirty="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日，数据表结</a:t>
            </a:r>
            <a:r>
              <a:rPr lang="zh-CN" altLang="zh-CN" sz="2400" kern="10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构及</a:t>
            </a:r>
            <a:r>
              <a:rPr lang="zh-CN" altLang="en-US" sz="2400" kern="10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特征</a:t>
            </a:r>
            <a:r>
              <a:rPr lang="zh-CN" altLang="zh-CN" sz="2400" kern="10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说</a:t>
            </a:r>
            <a:r>
              <a:rPr lang="zh-CN" altLang="zh-CN" sz="2400" kern="100" dirty="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明</a:t>
            </a:r>
            <a:r>
              <a:rPr lang="zh-CN" altLang="zh-CN" sz="2400" kern="10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如下（详见</a:t>
            </a:r>
            <a:r>
              <a:rPr lang="en-US" altLang="zh-CN" sz="2400" kern="10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data.csv</a:t>
            </a:r>
            <a:r>
              <a:rPr lang="zh-CN" altLang="zh-CN" sz="2400" kern="100">
                <a:latin typeface="Calibri" panose="020F0502020204030204"/>
                <a:ea typeface="宋体" panose="02010600030101010101" pitchFamily="2" charset="-122"/>
                <a:cs typeface="Times New Roman" panose="02020603050405020304"/>
              </a:rPr>
              <a:t>文件）</a:t>
            </a:r>
            <a:endParaRPr lang="en-US" altLang="zh-CN" sz="14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B6EF5FAF-7D9C-42BE-83A0-97FBAF1E51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255372"/>
              </p:ext>
            </p:extLst>
          </p:nvPr>
        </p:nvGraphicFramePr>
        <p:xfrm>
          <a:off x="1878368" y="2132856"/>
          <a:ext cx="8424937" cy="3493446"/>
        </p:xfrm>
        <a:graphic>
          <a:graphicData uri="http://schemas.openxmlformats.org/drawingml/2006/table">
            <a:tbl>
              <a:tblPr firstRow="1" firstCol="1" bandRow="1"/>
              <a:tblGrid>
                <a:gridCol w="9104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35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04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56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821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04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61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613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39119"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2000" kern="1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宋体" panose="02010600030101010101" pitchFamily="2" charset="-122"/>
                          <a:cs typeface="Times New Roman" panose="02020603050405020304"/>
                        </a:rPr>
                        <a:t>表</a:t>
                      </a:r>
                      <a:r>
                        <a:rPr lang="en-US" altLang="zh-CN" sz="2000" kern="1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宋体" panose="02010600030101010101" pitchFamily="2" charset="-122"/>
                          <a:cs typeface="Times New Roman" panose="02020603050405020304"/>
                        </a:rPr>
                        <a:t>9-1  </a:t>
                      </a:r>
                      <a:r>
                        <a:rPr lang="zh-CN" altLang="en-US" sz="2000" kern="1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宋体" panose="02010600030101010101" pitchFamily="2" charset="-122"/>
                          <a:cs typeface="Times New Roman" panose="02020603050405020304"/>
                        </a:rPr>
                        <a:t>上汽集团</a:t>
                      </a:r>
                      <a:r>
                        <a:rPr lang="en-US" altLang="zh-CN" sz="2000" kern="1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宋体" panose="02010600030101010101" pitchFamily="2" charset="-122"/>
                          <a:cs typeface="Times New Roman" panose="02020603050405020304"/>
                        </a:rPr>
                        <a:t>2017</a:t>
                      </a:r>
                      <a:r>
                        <a:rPr lang="zh-CN" altLang="en-US" sz="2000" kern="1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宋体" panose="02010600030101010101" pitchFamily="2" charset="-122"/>
                          <a:cs typeface="Times New Roman" panose="02020603050405020304"/>
                        </a:rPr>
                        <a:t>年交易数据</a:t>
                      </a: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267254"/>
                  </a:ext>
                </a:extLst>
              </a:tr>
              <a:tr h="4111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0" dirty="0" err="1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Stkcd</a:t>
                      </a: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0" dirty="0" err="1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Trddt</a:t>
                      </a: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Clsprc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0" dirty="0" err="1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Dnshrtrd</a:t>
                      </a: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Dnvaltrd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Opnprc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Hiprc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kern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Loprc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4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600104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2017-01-03</a:t>
                      </a: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23.89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36855607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882589992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23.57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24.3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23.57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4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600104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2017-01-04</a:t>
                      </a: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24.29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33531997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814803312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23.97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24.5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23.89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4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600104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2017-01-05</a:t>
                      </a: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24.05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20859375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502227857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24.38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24.38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23.95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4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600104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2017-01-06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23.91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22979601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551372417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24.04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24.16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23.78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94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600104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2017-01-09</a:t>
                      </a: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24.16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25868370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623068715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23.93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24.22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23.92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4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600104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2017-01-10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24.01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17337268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417192336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24.15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24.2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23.97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4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600104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2017-01-11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23.85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18335784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439116835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24.06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24.07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23.77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948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600104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2017-01-12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23.95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23842007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573233587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23.89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24.11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rgbClr val="000000"/>
                          </a:solidFill>
                          <a:effectLst/>
                          <a:latin typeface="宋体" panose="02010600030101010101" pitchFamily="2" charset="-122"/>
                          <a:ea typeface="宋体" panose="02010600030101010101" pitchFamily="2" charset="-122"/>
                          <a:cs typeface="Times New Roman" panose="02020603050405020304"/>
                        </a:rPr>
                        <a:t>23.87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948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2000" ker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……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2000" ker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……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20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……</a:t>
                      </a: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2000" ker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……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2000" ker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……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2000" ker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……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2000" kern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……</a:t>
                      </a:r>
                      <a:endParaRPr lang="zh-CN" sz="2000" kern="10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zh-CN" sz="2000" kern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……</a:t>
                      </a:r>
                      <a:endParaRPr lang="zh-CN" sz="2000" kern="100" dirty="0">
                        <a:effectLst/>
                        <a:latin typeface="Calibri" panose="020F0502020204030204"/>
                        <a:ea typeface="宋体" panose="02010600030101010101" pitchFamily="2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矩形 9">
            <a:extLst>
              <a:ext uri="{FF2B5EF4-FFF2-40B4-BE49-F238E27FC236}">
                <a16:creationId xmlns:a16="http://schemas.microsoft.com/office/drawing/2014/main" id="{43EF3902-2A3F-4630-905E-818D5FA8E1EB}"/>
              </a:ext>
            </a:extLst>
          </p:cNvPr>
          <p:cNvSpPr/>
          <p:nvPr/>
        </p:nvSpPr>
        <p:spPr>
          <a:xfrm>
            <a:off x="1054843" y="5805264"/>
            <a:ext cx="1022507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sz="2000" b="1" kern="100">
                <a:solidFill>
                  <a:srgbClr val="FF0000"/>
                </a:solidFill>
                <a:latin typeface="宋体" panose="02010600030101010101" pitchFamily="2" charset="-122"/>
                <a:cs typeface="Times New Roman" panose="02020603050405020304"/>
              </a:rPr>
              <a:t>特征</a:t>
            </a:r>
            <a:r>
              <a:rPr lang="zh-CN" altLang="en-US" sz="2000" kern="100">
                <a:latin typeface="宋体" panose="02010600030101010101" pitchFamily="2" charset="-122"/>
                <a:cs typeface="Times New Roman" panose="02020603050405020304"/>
              </a:rPr>
              <a:t>：</a:t>
            </a:r>
            <a:r>
              <a:rPr lang="zh-CN" altLang="zh-CN" sz="2000" kern="100">
                <a:latin typeface="宋体" panose="02010600030101010101" pitchFamily="2" charset="-122"/>
                <a:cs typeface="Times New Roman" panose="02020603050405020304"/>
              </a:rPr>
              <a:t>股</a:t>
            </a:r>
            <a:r>
              <a:rPr lang="zh-CN" altLang="zh-CN" sz="2000" kern="100" dirty="0">
                <a:latin typeface="宋体" panose="02010600030101010101" pitchFamily="2" charset="-122"/>
                <a:cs typeface="Times New Roman" panose="02020603050405020304"/>
              </a:rPr>
              <a:t>票代码、交易日期、收盘价、交易股数、交易金额、最高价、最低价、开盘价。</a:t>
            </a:r>
            <a:endParaRPr lang="zh-CN" altLang="zh-CN" sz="2000" kern="100" dirty="0">
              <a:effectLst/>
              <a:latin typeface="宋体" panose="02010600030101010101" pitchFamily="2" charset="-122"/>
              <a:cs typeface="Times New Roman" panose="02020603050405020304"/>
            </a:endParaRPr>
          </a:p>
        </p:txBody>
      </p:sp>
    </p:spTree>
    <p:extLst>
      <p:ext uri="{BB962C8B-B14F-4D97-AF65-F5344CB8AC3E}">
        <p14:creationId xmlns:p14="http://schemas.microsoft.com/office/powerpoint/2010/main" val="1802301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/>
          <p:cNvSpPr txBox="1"/>
          <p:nvPr/>
        </p:nvSpPr>
        <p:spPr>
          <a:xfrm>
            <a:off x="1330766" y="44625"/>
            <a:ext cx="5042228" cy="523214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>
            <a:defPPr>
              <a:defRPr lang="zh-CN"/>
            </a:defPPr>
            <a:lvl1pPr>
              <a:defRPr sz="3200">
                <a:solidFill>
                  <a:schemeClr val="tx1">
                    <a:lumMod val="75000"/>
                  </a:schemeClr>
                </a:solidFill>
                <a:latin typeface="方正卡通简体" pitchFamily="65" charset="-122"/>
                <a:ea typeface="方正卡通简体" pitchFamily="65" charset="-122"/>
              </a:defRPr>
            </a:lvl1pPr>
          </a:lstStyle>
          <a:p>
            <a:r>
              <a:rPr lang="zh-CN" altLang="en-US" sz="28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训练集和测试集的划分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40263" y="106179"/>
            <a:ext cx="1064260" cy="400103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algn="r"/>
            <a:r>
              <a:rPr lang="en-US" altLang="zh-CN" sz="2000" dirty="0">
                <a:solidFill>
                  <a:schemeClr val="accent2"/>
                </a:solidFill>
              </a:rPr>
              <a:t>9.4.1</a:t>
            </a:r>
            <a:r>
              <a:rPr lang="en-US" altLang="zh-CN" dirty="0">
                <a:solidFill>
                  <a:schemeClr val="accent2"/>
                </a:solidFill>
              </a:rPr>
              <a:t> 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65732" y="764704"/>
            <a:ext cx="64629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0000"/>
                </a:solidFill>
              </a:rPr>
              <a:t>数据集</a:t>
            </a:r>
            <a:r>
              <a:rPr lang="zh-CN" altLang="en-US" sz="2400" dirty="0"/>
              <a:t>：上汽集团股票交易数据。</a:t>
            </a:r>
            <a:endParaRPr lang="en-US" altLang="zh-CN" sz="2400" dirty="0"/>
          </a:p>
          <a:p>
            <a:pPr marL="342900" indent="-342900">
              <a:buFont typeface="Arial" charset="0"/>
              <a:buChar char="•"/>
            </a:pPr>
            <a:r>
              <a:rPr lang="zh-CN" altLang="en-US" sz="2400" b="1" dirty="0">
                <a:solidFill>
                  <a:srgbClr val="0070C0"/>
                </a:solidFill>
              </a:rPr>
              <a:t>训练集</a:t>
            </a:r>
            <a:r>
              <a:rPr lang="zh-CN" altLang="en-US" sz="2400" dirty="0"/>
              <a:t>：</a:t>
            </a:r>
            <a:r>
              <a:rPr lang="en-US" altLang="zh-CN" sz="2400" dirty="0"/>
              <a:t>2017</a:t>
            </a:r>
            <a:r>
              <a:rPr lang="zh-CN" altLang="en-US" sz="2400" dirty="0"/>
              <a:t>年</a:t>
            </a:r>
            <a:r>
              <a:rPr lang="en-US" altLang="zh-CN" sz="2400" dirty="0"/>
              <a:t>1</a:t>
            </a:r>
            <a:r>
              <a:rPr lang="zh-CN" altLang="en-US" sz="2400" dirty="0"/>
              <a:t>月</a:t>
            </a:r>
            <a:r>
              <a:rPr lang="en-US" altLang="zh-CN" sz="2400" dirty="0"/>
              <a:t>1</a:t>
            </a:r>
            <a:r>
              <a:rPr lang="zh-CN" altLang="en-US" sz="2400" dirty="0"/>
              <a:t>日至</a:t>
            </a:r>
            <a:r>
              <a:rPr lang="en-US" altLang="zh-CN" sz="2400" dirty="0"/>
              <a:t>2017</a:t>
            </a:r>
            <a:r>
              <a:rPr lang="zh-CN" altLang="en-US" sz="2400" dirty="0"/>
              <a:t>年</a:t>
            </a:r>
            <a:r>
              <a:rPr lang="en-US" altLang="zh-CN" sz="2400" dirty="0"/>
              <a:t>11</a:t>
            </a:r>
            <a:r>
              <a:rPr lang="zh-CN" altLang="en-US" sz="2400"/>
              <a:t>月</a:t>
            </a:r>
            <a:r>
              <a:rPr lang="en-US" altLang="zh-CN" sz="2400"/>
              <a:t>30</a:t>
            </a:r>
            <a:r>
              <a:rPr lang="zh-CN" altLang="en-US" sz="2400"/>
              <a:t>日</a:t>
            </a:r>
            <a:r>
              <a:rPr lang="zh-CN" altLang="en-US" sz="2400" dirty="0"/>
              <a:t>之间的交易数据</a:t>
            </a:r>
            <a:endParaRPr lang="en-US" altLang="zh-CN" sz="2400" dirty="0"/>
          </a:p>
          <a:p>
            <a:pPr marL="342900" indent="-342900">
              <a:buFont typeface="Arial" charset="0"/>
              <a:buChar char="•"/>
            </a:pPr>
            <a:r>
              <a:rPr lang="zh-CN" altLang="en-US" sz="2400" b="1" dirty="0">
                <a:solidFill>
                  <a:srgbClr val="0070C0"/>
                </a:solidFill>
              </a:rPr>
              <a:t>测试集</a:t>
            </a:r>
            <a:r>
              <a:rPr lang="zh-CN" altLang="en-US" sz="2400" dirty="0"/>
              <a:t>：</a:t>
            </a:r>
            <a:r>
              <a:rPr lang="en-US" altLang="zh-CN" sz="2400" dirty="0"/>
              <a:t>2017</a:t>
            </a:r>
            <a:r>
              <a:rPr lang="zh-CN" altLang="en-US" sz="2400" dirty="0"/>
              <a:t>年</a:t>
            </a:r>
            <a:r>
              <a:rPr lang="en-US" altLang="zh-CN" sz="2400" dirty="0"/>
              <a:t>12</a:t>
            </a:r>
            <a:r>
              <a:rPr lang="zh-CN" altLang="en-US" sz="2400" dirty="0"/>
              <a:t>月</a:t>
            </a:r>
            <a:r>
              <a:rPr lang="en-US" altLang="zh-CN" sz="2400" dirty="0"/>
              <a:t>1</a:t>
            </a:r>
            <a:r>
              <a:rPr lang="zh-CN" altLang="en-US" sz="2400" dirty="0"/>
              <a:t>日至</a:t>
            </a:r>
            <a:r>
              <a:rPr lang="en-US" altLang="zh-CN" sz="2400" dirty="0"/>
              <a:t>2017</a:t>
            </a:r>
            <a:r>
              <a:rPr lang="zh-CN" altLang="en-US" sz="2400" dirty="0"/>
              <a:t>年</a:t>
            </a:r>
            <a:r>
              <a:rPr lang="en-US" altLang="zh-CN" sz="2400" dirty="0"/>
              <a:t>12</a:t>
            </a:r>
            <a:r>
              <a:rPr lang="zh-CN" altLang="en-US" sz="2400" dirty="0"/>
              <a:t>月</a:t>
            </a:r>
            <a:r>
              <a:rPr lang="en-US" altLang="zh-CN" sz="2400" dirty="0"/>
              <a:t>31</a:t>
            </a:r>
            <a:r>
              <a:rPr lang="zh-CN" altLang="en-US" sz="2400" dirty="0"/>
              <a:t>日，周期为</a:t>
            </a:r>
            <a:r>
              <a:rPr lang="en-US" altLang="zh-CN" sz="2400" dirty="0"/>
              <a:t>1</a:t>
            </a:r>
            <a:r>
              <a:rPr lang="zh-CN" altLang="en-US" sz="2400" dirty="0"/>
              <a:t>个月</a:t>
            </a:r>
          </a:p>
        </p:txBody>
      </p:sp>
      <p:graphicFrame>
        <p:nvGraphicFramePr>
          <p:cNvPr id="6" name="图示 5"/>
          <p:cNvGraphicFramePr/>
          <p:nvPr>
            <p:extLst>
              <p:ext uri="{D42A27DB-BD31-4B8C-83A1-F6EECF244321}">
                <p14:modId xmlns:p14="http://schemas.microsoft.com/office/powerpoint/2010/main" val="448111220"/>
              </p:ext>
            </p:extLst>
          </p:nvPr>
        </p:nvGraphicFramePr>
        <p:xfrm>
          <a:off x="6728680" y="620688"/>
          <a:ext cx="5296224" cy="2088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图片 6">
            <a:extLst>
              <a:ext uri="{FF2B5EF4-FFF2-40B4-BE49-F238E27FC236}">
                <a16:creationId xmlns:a16="http://schemas.microsoft.com/office/drawing/2014/main" id="{0A19EA95-4CB2-4F84-80EF-F2AE9D453F1A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026337" y="2977248"/>
            <a:ext cx="5760676" cy="3620104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9F4814AE-94DD-4D36-9D64-58715CAB4E06}"/>
              </a:ext>
            </a:extLst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33011" y="2995085"/>
            <a:ext cx="5760640" cy="3584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290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/>
          <p:cNvSpPr txBox="1"/>
          <p:nvPr/>
        </p:nvSpPr>
        <p:spPr>
          <a:xfrm>
            <a:off x="1330765" y="44625"/>
            <a:ext cx="7719943" cy="523214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>
            <a:defPPr>
              <a:defRPr lang="zh-CN"/>
            </a:defPPr>
            <a:lvl1pPr>
              <a:defRPr sz="3200">
                <a:solidFill>
                  <a:schemeClr val="tx1">
                    <a:lumMod val="75000"/>
                  </a:schemeClr>
                </a:solidFill>
                <a:latin typeface="方正卡通简体" pitchFamily="65" charset="-122"/>
                <a:ea typeface="方正卡通简体" pitchFamily="65" charset="-122"/>
              </a:defRPr>
            </a:lvl1pPr>
          </a:lstStyle>
          <a:p>
            <a:r>
              <a:rPr lang="zh-CN" altLang="en-US" sz="28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数据标准化处理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40263" y="106179"/>
            <a:ext cx="1064260" cy="400103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algn="r"/>
            <a:r>
              <a:rPr lang="en-US" altLang="zh-CN" sz="2000" dirty="0">
                <a:solidFill>
                  <a:schemeClr val="accent2"/>
                </a:solidFill>
              </a:rPr>
              <a:t>9.4.2</a:t>
            </a:r>
            <a:r>
              <a:rPr lang="en-US" altLang="zh-CN" dirty="0">
                <a:solidFill>
                  <a:schemeClr val="accent2"/>
                </a:solidFill>
              </a:rPr>
              <a:t> 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sp>
        <p:nvSpPr>
          <p:cNvPr id="15" name="文本框 7"/>
          <p:cNvSpPr txBox="1">
            <a:spLocks noChangeArrowheads="1"/>
          </p:cNvSpPr>
          <p:nvPr/>
        </p:nvSpPr>
        <p:spPr bwMode="auto">
          <a:xfrm>
            <a:off x="265733" y="729112"/>
            <a:ext cx="1173730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40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umimoji="1">
                <a:solidFill>
                  <a:srgbClr val="595959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Arial" charset="0"/>
              <a:buChar char="•"/>
            </a:pPr>
            <a:r>
              <a:rPr lang="zh-CN" altLang="zh-CN" dirty="0">
                <a:ea typeface="宋体" panose="02010600030101010101" pitchFamily="2" charset="-122"/>
              </a:rPr>
              <a:t>为了消除指标之间的量纲影响，对指标数据进行标准化处理。</a:t>
            </a:r>
            <a:endParaRPr lang="en-US" altLang="zh-CN" dirty="0">
              <a:ea typeface="宋体" panose="02010600030101010101" pitchFamily="2" charset="-122"/>
            </a:endParaRP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Arial" charset="0"/>
              <a:buChar char="•"/>
            </a:pPr>
            <a:r>
              <a:rPr lang="zh-CN" altLang="zh-CN" dirty="0">
                <a:solidFill>
                  <a:srgbClr val="FF0000"/>
                </a:solidFill>
                <a:ea typeface="宋体" panose="02010600030101010101" pitchFamily="2" charset="-122"/>
              </a:rPr>
              <a:t>均值方法标准化</a:t>
            </a:r>
            <a:r>
              <a:rPr lang="zh-CN" altLang="en-US" dirty="0">
                <a:ea typeface="宋体" panose="02010600030101010101" pitchFamily="2" charset="-122"/>
              </a:rPr>
              <a:t>：</a:t>
            </a:r>
            <a:r>
              <a:rPr lang="zh-CN" altLang="zh-CN" dirty="0">
                <a:ea typeface="宋体" panose="02010600030101010101" pitchFamily="2" charset="-122"/>
              </a:rPr>
              <a:t>每个指标数据列减去其均值再除以其标准差。</a:t>
            </a:r>
          </a:p>
        </p:txBody>
      </p:sp>
      <p:grpSp>
        <p:nvGrpSpPr>
          <p:cNvPr id="2" name="组 1"/>
          <p:cNvGrpSpPr/>
          <p:nvPr/>
        </p:nvGrpSpPr>
        <p:grpSpPr>
          <a:xfrm>
            <a:off x="2858021" y="1763377"/>
            <a:ext cx="7632848" cy="2744766"/>
            <a:chOff x="1241736" y="2449930"/>
            <a:chExt cx="5322106" cy="2744766"/>
          </a:xfrm>
        </p:grpSpPr>
        <p:sp>
          <p:nvSpPr>
            <p:cNvPr id="3" name="TextBox 2"/>
            <p:cNvSpPr txBox="1"/>
            <p:nvPr/>
          </p:nvSpPr>
          <p:spPr>
            <a:xfrm>
              <a:off x="1241737" y="3071038"/>
              <a:ext cx="5322105" cy="2123658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altLang="zh-CN" sz="2200"/>
            </a:p>
            <a:p>
              <a:endParaRPr lang="en-US" altLang="zh-CN" sz="2200"/>
            </a:p>
            <a:p>
              <a:endParaRPr lang="en-US" altLang="zh-CN" sz="2200"/>
            </a:p>
            <a:p>
              <a:endParaRPr lang="en-US" altLang="zh-CN" sz="2200"/>
            </a:p>
            <a:p>
              <a:endParaRPr lang="en-US" altLang="zh-CN" sz="2200"/>
            </a:p>
            <a:p>
              <a:endParaRPr lang="en-US" altLang="zh-CN" sz="2200"/>
            </a:p>
          </p:txBody>
        </p:sp>
        <p:sp>
          <p:nvSpPr>
            <p:cNvPr id="9" name="矩形 10"/>
            <p:cNvSpPr>
              <a:spLocks noChangeArrowheads="1"/>
            </p:cNvSpPr>
            <p:nvPr/>
          </p:nvSpPr>
          <p:spPr bwMode="auto">
            <a:xfrm>
              <a:off x="1241736" y="2449930"/>
              <a:ext cx="5322105" cy="621107"/>
            </a:xfrm>
            <a:prstGeom prst="rect">
              <a:avLst/>
            </a:prstGeom>
            <a:solidFill>
              <a:srgbClr val="006BBC">
                <a:alpha val="74117"/>
              </a:srgbClr>
            </a:solidFill>
            <a:ln w="9525">
              <a:solidFill>
                <a:schemeClr val="accent2"/>
              </a:solidFill>
              <a:round/>
            </a:ln>
          </p:spPr>
          <p:txBody>
            <a:bodyPr lIns="117221" tIns="58610" rIns="117221" bIns="58610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umimoji="1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umimoji="1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umimoji="1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umimoji="1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zh-CN" altLang="zh-CN" sz="2000" b="1" spc="600" dirty="0">
                  <a:solidFill>
                    <a:srgbClr val="F8F8F8"/>
                  </a:solidFill>
                </a:rPr>
                <a:t>数据标准化</a:t>
              </a:r>
              <a:endParaRPr kumimoji="0" lang="zh-CN" altLang="en-US" sz="2100" b="1" spc="600" dirty="0">
                <a:solidFill>
                  <a:srgbClr val="F8F8F8"/>
                </a:solidFill>
                <a:latin typeface="微软雅黑" panose="020B0503020204020204" pitchFamily="34" charset="-122"/>
              </a:endParaRP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FEC21D5A-0802-43C9-B624-EE5EB15217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4045" y="2492714"/>
            <a:ext cx="7058034" cy="198080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/>
          <p:cNvSpPr txBox="1"/>
          <p:nvPr/>
        </p:nvSpPr>
        <p:spPr>
          <a:xfrm>
            <a:off x="1330765" y="44625"/>
            <a:ext cx="6855848" cy="523214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>
            <a:defPPr>
              <a:defRPr lang="zh-CN"/>
            </a:defPPr>
            <a:lvl1pPr>
              <a:defRPr sz="3200">
                <a:solidFill>
                  <a:schemeClr val="tx1">
                    <a:lumMod val="75000"/>
                  </a:schemeClr>
                </a:solidFill>
                <a:latin typeface="方正卡通简体" pitchFamily="65" charset="-122"/>
                <a:ea typeface="方正卡通简体" pitchFamily="65" charset="-122"/>
              </a:defRPr>
            </a:lvl1pPr>
          </a:lstStyle>
          <a:p>
            <a:r>
              <a:rPr lang="zh-CN" altLang="en-US" sz="28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模型求解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40263" y="106179"/>
            <a:ext cx="1064260" cy="400103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algn="r"/>
            <a:r>
              <a:rPr lang="en-US" altLang="zh-CN" sz="2000" dirty="0">
                <a:solidFill>
                  <a:schemeClr val="accent2"/>
                </a:solidFill>
              </a:rPr>
              <a:t>9.4.3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7741" y="687453"/>
            <a:ext cx="11737304" cy="817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rgbClr val="FF0000"/>
                </a:solidFill>
              </a:rPr>
              <a:t>机器学习模型</a:t>
            </a:r>
            <a:r>
              <a:rPr lang="zh-CN" altLang="en-US" sz="2400" dirty="0"/>
              <a:t>：</a:t>
            </a:r>
            <a:r>
              <a:rPr lang="zh-CN" altLang="zh-CN" sz="2400" dirty="0"/>
              <a:t>支持向量机、神经网络、逻辑回归模型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D5BDCB89-FD32-4EF2-B839-34BF25F85B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731" y="1116767"/>
            <a:ext cx="11163300" cy="54483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/>
          <p:cNvSpPr txBox="1"/>
          <p:nvPr/>
        </p:nvSpPr>
        <p:spPr>
          <a:xfrm>
            <a:off x="1330765" y="44625"/>
            <a:ext cx="5919743" cy="523214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>
            <a:defPPr>
              <a:defRPr lang="zh-CN"/>
            </a:defPPr>
            <a:lvl1pPr>
              <a:defRPr sz="3200">
                <a:solidFill>
                  <a:schemeClr val="tx1">
                    <a:lumMod val="75000"/>
                  </a:schemeClr>
                </a:solidFill>
                <a:latin typeface="方正卡通简体" pitchFamily="65" charset="-122"/>
                <a:ea typeface="方正卡通简体" pitchFamily="65" charset="-122"/>
              </a:defRPr>
            </a:lvl1pPr>
          </a:lstStyle>
          <a:p>
            <a:r>
              <a:rPr lang="zh-CN" altLang="en-US" sz="28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预测结果分析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40263" y="106179"/>
            <a:ext cx="1064260" cy="400103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algn="r"/>
            <a:r>
              <a:rPr lang="en-US" altLang="zh-CN" sz="2000" dirty="0">
                <a:solidFill>
                  <a:schemeClr val="accent2"/>
                </a:solidFill>
              </a:rPr>
              <a:t>9.5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grpSp>
        <p:nvGrpSpPr>
          <p:cNvPr id="2" name="组 1"/>
          <p:cNvGrpSpPr/>
          <p:nvPr/>
        </p:nvGrpSpPr>
        <p:grpSpPr>
          <a:xfrm>
            <a:off x="193725" y="620689"/>
            <a:ext cx="11646750" cy="2880320"/>
            <a:chOff x="1359650" y="2065004"/>
            <a:chExt cx="7647936" cy="2962693"/>
          </a:xfrm>
        </p:grpSpPr>
        <p:sp>
          <p:nvSpPr>
            <p:cNvPr id="5" name="TextBox 4"/>
            <p:cNvSpPr txBox="1"/>
            <p:nvPr/>
          </p:nvSpPr>
          <p:spPr>
            <a:xfrm>
              <a:off x="1359650" y="2780928"/>
              <a:ext cx="7647936" cy="2246769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altLang="zh-CN" sz="2000"/>
            </a:p>
            <a:p>
              <a:endParaRPr lang="en-US" altLang="zh-CN" sz="2000"/>
            </a:p>
            <a:p>
              <a:endParaRPr lang="en-US" altLang="zh-CN" sz="2000"/>
            </a:p>
            <a:p>
              <a:endParaRPr lang="en-US" altLang="zh-CN" sz="2000"/>
            </a:p>
            <a:p>
              <a:endParaRPr lang="en-US" altLang="zh-CN" sz="2000"/>
            </a:p>
            <a:p>
              <a:endParaRPr lang="en-US" altLang="zh-CN" sz="2000"/>
            </a:p>
            <a:p>
              <a:endParaRPr lang="en-US" altLang="zh-CN" sz="2000"/>
            </a:p>
          </p:txBody>
        </p:sp>
        <p:sp>
          <p:nvSpPr>
            <p:cNvPr id="23" name="矩形 10"/>
            <p:cNvSpPr>
              <a:spLocks noChangeArrowheads="1"/>
            </p:cNvSpPr>
            <p:nvPr/>
          </p:nvSpPr>
          <p:spPr bwMode="auto">
            <a:xfrm>
              <a:off x="1359650" y="2065004"/>
              <a:ext cx="7647936" cy="715924"/>
            </a:xfrm>
            <a:prstGeom prst="rect">
              <a:avLst/>
            </a:prstGeom>
            <a:solidFill>
              <a:srgbClr val="006BBC">
                <a:alpha val="74117"/>
              </a:srgbClr>
            </a:solidFill>
            <a:ln w="9525">
              <a:solidFill>
                <a:schemeClr val="accent2"/>
              </a:solidFill>
              <a:round/>
            </a:ln>
          </p:spPr>
          <p:txBody>
            <a:bodyPr lIns="117221" tIns="58610" rIns="117221" bIns="58610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umimoji="1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umimoji="1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umimoji="1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umimoji="1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kumimoji="0" lang="zh-CN" altLang="en-US" sz="2100" b="1" spc="600" dirty="0">
                  <a:solidFill>
                    <a:schemeClr val="accent2"/>
                  </a:solidFill>
                  <a:latin typeface="微软雅黑" panose="020B0503020204020204" pitchFamily="34" charset="-122"/>
                </a:rPr>
                <a:t>逻辑回归</a:t>
              </a:r>
            </a:p>
          </p:txBody>
        </p:sp>
      </p:grpSp>
      <p:grpSp>
        <p:nvGrpSpPr>
          <p:cNvPr id="9" name="组合 8">
            <a:extLst>
              <a:ext uri="{FF2B5EF4-FFF2-40B4-BE49-F238E27FC236}">
                <a16:creationId xmlns:a16="http://schemas.microsoft.com/office/drawing/2014/main" id="{A3D5FE98-D806-43CA-AFA6-BDC9B99EA8C5}"/>
              </a:ext>
            </a:extLst>
          </p:cNvPr>
          <p:cNvGrpSpPr/>
          <p:nvPr/>
        </p:nvGrpSpPr>
        <p:grpSpPr>
          <a:xfrm>
            <a:off x="373537" y="1451018"/>
            <a:ext cx="11287125" cy="1866900"/>
            <a:chOff x="122293" y="4725144"/>
            <a:chExt cx="11287125" cy="1866900"/>
          </a:xfrm>
        </p:grpSpPr>
        <p:pic>
          <p:nvPicPr>
            <p:cNvPr id="6" name="图片 5">
              <a:extLst>
                <a:ext uri="{FF2B5EF4-FFF2-40B4-BE49-F238E27FC236}">
                  <a16:creationId xmlns:a16="http://schemas.microsoft.com/office/drawing/2014/main" id="{41F5476F-CE74-467A-AEE1-6F63EAF6DA9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2293" y="4725144"/>
              <a:ext cx="8153400" cy="1866900"/>
            </a:xfrm>
            <a:prstGeom prst="rect">
              <a:avLst/>
            </a:prstGeom>
          </p:spPr>
        </p:pic>
        <p:pic>
          <p:nvPicPr>
            <p:cNvPr id="8" name="图片 7">
              <a:extLst>
                <a:ext uri="{FF2B5EF4-FFF2-40B4-BE49-F238E27FC236}">
                  <a16:creationId xmlns:a16="http://schemas.microsoft.com/office/drawing/2014/main" id="{3FC624BD-43F9-4186-8557-920A8225123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3344" b="7158"/>
            <a:stretch/>
          </p:blipFill>
          <p:spPr>
            <a:xfrm>
              <a:off x="8275693" y="4725144"/>
              <a:ext cx="3133725" cy="1866900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/>
          <p:cNvSpPr txBox="1"/>
          <p:nvPr/>
        </p:nvSpPr>
        <p:spPr>
          <a:xfrm>
            <a:off x="1330765" y="44625"/>
            <a:ext cx="7215888" cy="523214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>
            <a:defPPr>
              <a:defRPr lang="zh-CN"/>
            </a:defPPr>
            <a:lvl1pPr>
              <a:defRPr sz="3200">
                <a:solidFill>
                  <a:schemeClr val="tx1">
                    <a:lumMod val="75000"/>
                  </a:schemeClr>
                </a:solidFill>
                <a:latin typeface="方正卡通简体" pitchFamily="65" charset="-122"/>
                <a:ea typeface="方正卡通简体" pitchFamily="65" charset="-122"/>
              </a:defRPr>
            </a:lvl1pPr>
          </a:lstStyle>
          <a:p>
            <a:r>
              <a:rPr lang="zh-CN" altLang="en-US" sz="28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预测结果分析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40263" y="106179"/>
            <a:ext cx="1064260" cy="400103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algn="r"/>
            <a:r>
              <a:rPr lang="en-US" altLang="zh-CN" sz="2000" dirty="0">
                <a:solidFill>
                  <a:schemeClr val="accent2"/>
                </a:solidFill>
              </a:rPr>
              <a:t>9.5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pic>
        <p:nvPicPr>
          <p:cNvPr id="5" name="图片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9749" y="1052736"/>
            <a:ext cx="5616624" cy="4680520"/>
          </a:xfrm>
          <a:prstGeom prst="rect">
            <a:avLst/>
          </a:prstGeom>
        </p:spPr>
      </p:pic>
      <p:grpSp>
        <p:nvGrpSpPr>
          <p:cNvPr id="3" name="组 2"/>
          <p:cNvGrpSpPr/>
          <p:nvPr/>
        </p:nvGrpSpPr>
        <p:grpSpPr>
          <a:xfrm>
            <a:off x="6170389" y="1340768"/>
            <a:ext cx="4202836" cy="1362255"/>
            <a:chOff x="6792089" y="2222529"/>
            <a:chExt cx="4202836" cy="1362255"/>
          </a:xfrm>
        </p:grpSpPr>
        <p:sp>
          <p:nvSpPr>
            <p:cNvPr id="2" name="TextBox 1"/>
            <p:cNvSpPr txBox="1"/>
            <p:nvPr/>
          </p:nvSpPr>
          <p:spPr>
            <a:xfrm>
              <a:off x="6792089" y="2938453"/>
              <a:ext cx="4202836" cy="646331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zh-CN" altLang="zh-CN" dirty="0"/>
                <a:t>模型的</a:t>
              </a:r>
              <a:r>
                <a:rPr lang="zh-CN" altLang="zh-CN"/>
                <a:t>准确率</a:t>
              </a:r>
              <a:r>
                <a:rPr lang="en-US" altLang="zh-CN"/>
                <a:t>sc</a:t>
              </a:r>
              <a:r>
                <a:rPr lang="en-US" altLang="zh-CN" sz="1800" b="1">
                  <a:solidFill>
                    <a:srgbClr val="FF0000"/>
                  </a:solidFill>
                </a:rPr>
                <a:t> = ?</a:t>
              </a:r>
              <a:endParaRPr lang="en-US" altLang="zh-CN" dirty="0"/>
            </a:p>
            <a:p>
              <a:r>
                <a:rPr lang="zh-CN" altLang="zh-CN" dirty="0"/>
                <a:t>预测的</a:t>
              </a:r>
              <a:r>
                <a:rPr lang="zh-CN" altLang="zh-CN"/>
                <a:t>准确率</a:t>
              </a:r>
              <a:r>
                <a:rPr lang="en-US" altLang="zh-CN"/>
                <a:t>R</a:t>
              </a:r>
              <a:r>
                <a:rPr lang="en-US" altLang="zh-CN" sz="1800" b="1">
                  <a:solidFill>
                    <a:srgbClr val="FF0000"/>
                  </a:solidFill>
                </a:rPr>
                <a:t> = ?</a:t>
              </a:r>
              <a:endParaRPr lang="zh-CN" altLang="en-US" dirty="0"/>
            </a:p>
          </p:txBody>
        </p:sp>
        <p:sp>
          <p:nvSpPr>
            <p:cNvPr id="7" name="矩形 10"/>
            <p:cNvSpPr>
              <a:spLocks noChangeArrowheads="1"/>
            </p:cNvSpPr>
            <p:nvPr/>
          </p:nvSpPr>
          <p:spPr bwMode="auto">
            <a:xfrm>
              <a:off x="6792089" y="2222529"/>
              <a:ext cx="4202836" cy="715924"/>
            </a:xfrm>
            <a:prstGeom prst="rect">
              <a:avLst/>
            </a:prstGeom>
            <a:solidFill>
              <a:srgbClr val="006BBC">
                <a:alpha val="74000"/>
              </a:srgbClr>
            </a:solidFill>
            <a:ln w="9525">
              <a:solidFill>
                <a:schemeClr val="accent2"/>
              </a:solidFill>
              <a:round/>
            </a:ln>
          </p:spPr>
          <p:txBody>
            <a:bodyPr lIns="117221" tIns="58610" rIns="117221" bIns="58610" anchor="ctr"/>
            <a:lstStyle>
              <a:lvl1pPr>
                <a:lnSpc>
                  <a:spcPct val="12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 sz="2000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2pPr>
              <a:lvl3pPr marL="1143000" indent="-228600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3pPr>
              <a:lvl4pPr marL="1600200" indent="-228600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4pPr>
              <a:lvl5pPr marL="2057400" indent="-228600">
                <a:lnSpc>
                  <a:spcPct val="12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kumimoji="1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5pPr>
              <a:lvl6pPr marL="25146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umimoji="1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6pPr>
              <a:lvl7pPr marL="29718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umimoji="1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7pPr>
              <a:lvl8pPr marL="34290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umimoji="1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8pPr>
              <a:lvl9pPr marL="3886200" indent="-228600" eaLnBrk="0" fontAlgn="base" hangingPunct="0">
                <a:lnSpc>
                  <a:spcPct val="12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 kumimoji="1">
                  <a:solidFill>
                    <a:srgbClr val="595959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kumimoji="0" lang="zh-CN" altLang="en-US" sz="2100" b="1" spc="600" dirty="0">
                  <a:solidFill>
                    <a:schemeClr val="accent2"/>
                  </a:solidFill>
                  <a:latin typeface="微软雅黑" panose="020B0503020204020204" pitchFamily="34" charset="-122"/>
                </a:rPr>
                <a:t>逻辑回归</a:t>
              </a:r>
              <a:r>
                <a:rPr kumimoji="0" lang="zh-CN" altLang="en-US" sz="2100" b="1" dirty="0">
                  <a:solidFill>
                    <a:schemeClr val="accent2"/>
                  </a:solidFill>
                  <a:latin typeface="微软雅黑" panose="020B0503020204020204" pitchFamily="34" charset="-122"/>
                </a:rPr>
                <a:t>结果分析</a:t>
              </a:r>
            </a:p>
          </p:txBody>
        </p:sp>
      </p:grpSp>
      <p:sp>
        <p:nvSpPr>
          <p:cNvPr id="8" name="TextBox 1">
            <a:extLst>
              <a:ext uri="{FF2B5EF4-FFF2-40B4-BE49-F238E27FC236}">
                <a16:creationId xmlns:a16="http://schemas.microsoft.com/office/drawing/2014/main" id="{E4C11D4A-5165-480D-9851-0DBCD956E23E}"/>
              </a:ext>
            </a:extLst>
          </p:cNvPr>
          <p:cNvSpPr txBox="1"/>
          <p:nvPr/>
        </p:nvSpPr>
        <p:spPr>
          <a:xfrm>
            <a:off x="6242397" y="2924944"/>
            <a:ext cx="54726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 dirty="0"/>
              <a:t>根据模型的预测情况</a:t>
            </a:r>
            <a:r>
              <a:rPr lang="zh-CN" altLang="zh-CN" sz="2400" b="1" dirty="0">
                <a:solidFill>
                  <a:srgbClr val="FF0000"/>
                </a:solidFill>
              </a:rPr>
              <a:t>设计投资策略</a:t>
            </a:r>
            <a:endParaRPr lang="en-US" altLang="zh-CN" sz="2400" dirty="0"/>
          </a:p>
          <a:p>
            <a:pPr marL="342900" indent="-342900">
              <a:buFont typeface="Arial" charset="0"/>
              <a:buChar char="•"/>
            </a:pPr>
            <a:r>
              <a:rPr lang="zh-CN" altLang="zh-CN" sz="2400" dirty="0"/>
              <a:t>预测</a:t>
            </a:r>
            <a:r>
              <a:rPr lang="zh-CN" altLang="en-US" sz="2400" dirty="0"/>
              <a:t>为</a:t>
            </a:r>
            <a:r>
              <a:rPr lang="zh-CN" altLang="en-US" sz="2400" dirty="0">
                <a:solidFill>
                  <a:srgbClr val="FF0000"/>
                </a:solidFill>
              </a:rPr>
              <a:t>正例样本</a:t>
            </a:r>
            <a:r>
              <a:rPr lang="zh-CN" altLang="en-US" sz="2400" dirty="0"/>
              <a:t>，类别标签</a:t>
            </a:r>
            <a:r>
              <a:rPr lang="zh-CN" altLang="zh-CN" sz="2400" dirty="0"/>
              <a:t>为</a:t>
            </a:r>
            <a:r>
              <a:rPr lang="en-US" altLang="zh-CN" sz="2400" dirty="0"/>
              <a:t>1</a:t>
            </a:r>
            <a:r>
              <a:rPr lang="zh-CN" altLang="en-US" sz="2400" dirty="0"/>
              <a:t>：</a:t>
            </a:r>
            <a:r>
              <a:rPr lang="zh-CN" altLang="zh-CN" sz="2400" dirty="0"/>
              <a:t>表示下一个交易日股票价格会上涨，则以当天的收盘价买入，下一个交易日的收盘价卖出，从而获得投资收益率。</a:t>
            </a:r>
            <a:endParaRPr lang="zh-CN" alt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Box 54"/>
          <p:cNvSpPr txBox="1"/>
          <p:nvPr/>
        </p:nvSpPr>
        <p:spPr>
          <a:xfrm>
            <a:off x="1330764" y="44625"/>
            <a:ext cx="8531529" cy="523214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>
            <a:defPPr>
              <a:defRPr lang="zh-CN"/>
            </a:defPPr>
            <a:lvl1pPr>
              <a:defRPr sz="3200">
                <a:solidFill>
                  <a:schemeClr val="tx1">
                    <a:lumMod val="75000"/>
                  </a:schemeClr>
                </a:solidFill>
                <a:latin typeface="方正卡通简体" pitchFamily="65" charset="-122"/>
                <a:ea typeface="方正卡通简体" pitchFamily="65" charset="-122"/>
              </a:defRPr>
            </a:lvl1pPr>
          </a:lstStyle>
          <a:p>
            <a:r>
              <a:rPr lang="zh-CN" altLang="en-US" sz="28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预测结果分析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40263" y="106179"/>
            <a:ext cx="1064260" cy="400103"/>
          </a:xfrm>
          <a:prstGeom prst="rect">
            <a:avLst/>
          </a:prstGeom>
          <a:noFill/>
        </p:spPr>
        <p:txBody>
          <a:bodyPr wrap="square" lIns="91434" tIns="45717" rIns="91434" bIns="45717" rtlCol="0">
            <a:spAutoFit/>
          </a:bodyPr>
          <a:lstStyle/>
          <a:p>
            <a:pPr algn="r"/>
            <a:r>
              <a:rPr lang="en-US" altLang="zh-CN" sz="2000" dirty="0">
                <a:solidFill>
                  <a:schemeClr val="accent2"/>
                </a:solidFill>
              </a:rPr>
              <a:t>9.5</a:t>
            </a:r>
            <a:endParaRPr lang="zh-CN" altLang="en-US" dirty="0">
              <a:solidFill>
                <a:schemeClr val="accent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5928" y="692696"/>
            <a:ext cx="5400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zh-CN" altLang="zh-CN" sz="2400" dirty="0"/>
              <a:t>预测</a:t>
            </a:r>
            <a:r>
              <a:rPr lang="zh-CN" altLang="en-US" sz="2400" dirty="0"/>
              <a:t>为</a:t>
            </a:r>
            <a:r>
              <a:rPr lang="zh-CN" altLang="en-US" sz="2400" dirty="0">
                <a:solidFill>
                  <a:srgbClr val="FF0000"/>
                </a:solidFill>
              </a:rPr>
              <a:t>正例样本</a:t>
            </a:r>
            <a:r>
              <a:rPr lang="zh-CN" altLang="en-US" sz="2400" dirty="0"/>
              <a:t>，类别标签</a:t>
            </a:r>
            <a:r>
              <a:rPr lang="zh-CN" altLang="zh-CN" sz="2400" dirty="0"/>
              <a:t>为</a:t>
            </a:r>
            <a:r>
              <a:rPr lang="en-US" altLang="zh-CN" sz="2400" dirty="0"/>
              <a:t>1</a:t>
            </a:r>
            <a:r>
              <a:rPr lang="zh-CN" altLang="zh-CN" sz="2400" dirty="0"/>
              <a:t>的一共有</a:t>
            </a:r>
            <a:r>
              <a:rPr lang="en-US" altLang="zh-CN" sz="2400" dirty="0"/>
              <a:t>12</a:t>
            </a:r>
            <a:r>
              <a:rPr lang="zh-CN" altLang="zh-CN" sz="2400" dirty="0"/>
              <a:t>天，即有</a:t>
            </a:r>
            <a:r>
              <a:rPr lang="en-US" altLang="zh-CN" sz="2400" dirty="0"/>
              <a:t>12</a:t>
            </a:r>
            <a:r>
              <a:rPr lang="zh-CN" altLang="zh-CN" sz="2400" dirty="0"/>
              <a:t>次交易机会，每次交易的收益情况如</a:t>
            </a:r>
            <a:r>
              <a:rPr lang="zh-CN" altLang="en-US" sz="2400" dirty="0"/>
              <a:t>右图</a:t>
            </a:r>
            <a:r>
              <a:rPr lang="zh-CN" altLang="zh-CN" sz="2400" dirty="0"/>
              <a:t>。</a:t>
            </a:r>
            <a:endParaRPr lang="en-US" altLang="zh-CN" sz="2400" dirty="0"/>
          </a:p>
          <a:p>
            <a:pPr marL="342900" indent="-342900">
              <a:buFont typeface="Arial" charset="0"/>
              <a:buChar char="•"/>
            </a:pPr>
            <a:r>
              <a:rPr lang="zh-CN" altLang="zh-CN" sz="2400" dirty="0"/>
              <a:t>获得总收益为：</a:t>
            </a:r>
            <a:r>
              <a:rPr lang="en-US" altLang="zh-CN" sz="2400" dirty="0" err="1"/>
              <a:t>r</a:t>
            </a:r>
            <a:r>
              <a:rPr lang="en-US" altLang="zh-CN" sz="2400" err="1"/>
              <a:t>_</a:t>
            </a:r>
            <a:r>
              <a:rPr lang="en-US" altLang="zh-CN" sz="2400"/>
              <a:t>total</a:t>
            </a:r>
            <a:r>
              <a:rPr lang="en-US" altLang="zh-CN" sz="2400" b="1">
                <a:solidFill>
                  <a:srgbClr val="FF0000"/>
                </a:solidFill>
              </a:rPr>
              <a:t> = ?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pPr marL="800100" lvl="1" indent="-342900">
              <a:buFont typeface="Wingdings" charset="2"/>
              <a:buChar char="ü"/>
            </a:pPr>
            <a:r>
              <a:rPr lang="zh-CN" altLang="zh-CN" sz="2400" dirty="0"/>
              <a:t>不考虑交易的手续费用。</a:t>
            </a:r>
            <a:endParaRPr lang="en-US" altLang="zh-CN" sz="2400" dirty="0"/>
          </a:p>
          <a:p>
            <a:pPr marL="342900" indent="-342900">
              <a:buFont typeface="Arial" charset="0"/>
              <a:buChar char="•"/>
            </a:pPr>
            <a:r>
              <a:rPr lang="zh-CN" altLang="zh-CN" sz="2400" dirty="0"/>
              <a:t>如果</a:t>
            </a:r>
            <a:r>
              <a:rPr lang="zh-CN" altLang="zh-CN" sz="2400"/>
              <a:t>使用</a:t>
            </a:r>
            <a:r>
              <a:rPr lang="zh-CN" altLang="zh-CN" sz="2400">
                <a:solidFill>
                  <a:srgbClr val="FF0000"/>
                </a:solidFill>
              </a:rPr>
              <a:t>神经网络</a:t>
            </a:r>
            <a:r>
              <a:rPr lang="zh-CN" altLang="en-US" sz="2400"/>
              <a:t>模型</a:t>
            </a:r>
            <a:r>
              <a:rPr lang="zh-CN" altLang="zh-CN" sz="2400" dirty="0"/>
              <a:t>，其</a:t>
            </a:r>
            <a:r>
              <a:rPr lang="zh-CN" altLang="zh-CN" sz="2400"/>
              <a:t>模型准确率</a:t>
            </a:r>
            <a:r>
              <a:rPr lang="en-US" altLang="zh-CN" sz="2400" b="1">
                <a:solidFill>
                  <a:srgbClr val="FF0000"/>
                </a:solidFill>
              </a:rPr>
              <a:t>= ?</a:t>
            </a:r>
            <a:r>
              <a:rPr lang="zh-CN" altLang="zh-CN" sz="2400"/>
              <a:t>、预测准确率</a:t>
            </a:r>
            <a:r>
              <a:rPr lang="en-US" altLang="zh-CN" sz="2400" b="1">
                <a:solidFill>
                  <a:srgbClr val="FF0000"/>
                </a:solidFill>
              </a:rPr>
              <a:t>= ?</a:t>
            </a:r>
            <a:r>
              <a:rPr lang="zh-CN" altLang="zh-CN" sz="2400"/>
              <a:t>和</a:t>
            </a:r>
            <a:r>
              <a:rPr lang="zh-CN" altLang="zh-CN" sz="2400" dirty="0"/>
              <a:t>总</a:t>
            </a:r>
            <a:r>
              <a:rPr lang="zh-CN" altLang="zh-CN" sz="2400"/>
              <a:t>收益分别</a:t>
            </a:r>
            <a:r>
              <a:rPr lang="en-US" altLang="zh-CN" sz="2400" b="1">
                <a:solidFill>
                  <a:srgbClr val="FF0000"/>
                </a:solidFill>
              </a:rPr>
              <a:t>= ?</a:t>
            </a:r>
            <a:endParaRPr lang="en-US" altLang="zh-CN" sz="2400" dirty="0"/>
          </a:p>
          <a:p>
            <a:pPr marL="342900" indent="-342900">
              <a:buFont typeface="Arial" charset="0"/>
              <a:buChar char="•"/>
            </a:pPr>
            <a:r>
              <a:rPr lang="zh-CN" altLang="zh-CN" sz="2400">
                <a:solidFill>
                  <a:srgbClr val="FF0000"/>
                </a:solidFill>
              </a:rPr>
              <a:t>向量机</a:t>
            </a:r>
            <a:r>
              <a:rPr lang="zh-CN" altLang="en-US" sz="2400"/>
              <a:t>模型</a:t>
            </a:r>
            <a:r>
              <a:rPr lang="zh-CN" altLang="zh-CN" sz="2400"/>
              <a:t>，其模型准确率</a:t>
            </a:r>
            <a:r>
              <a:rPr lang="en-US" altLang="zh-CN" sz="2400" b="1">
                <a:solidFill>
                  <a:srgbClr val="FF0000"/>
                </a:solidFill>
              </a:rPr>
              <a:t>= ?</a:t>
            </a:r>
            <a:r>
              <a:rPr lang="zh-CN" altLang="zh-CN" sz="2400"/>
              <a:t>、预测准确率</a:t>
            </a:r>
            <a:r>
              <a:rPr lang="en-US" altLang="zh-CN" sz="2400" b="1">
                <a:solidFill>
                  <a:srgbClr val="FF0000"/>
                </a:solidFill>
              </a:rPr>
              <a:t>= ?</a:t>
            </a:r>
            <a:r>
              <a:rPr lang="zh-CN" altLang="zh-CN" sz="2400"/>
              <a:t>和总收益分别</a:t>
            </a:r>
            <a:r>
              <a:rPr lang="en-US" altLang="zh-CN" sz="2400" b="1">
                <a:solidFill>
                  <a:srgbClr val="FF0000"/>
                </a:solidFill>
              </a:rPr>
              <a:t>= ?</a:t>
            </a:r>
            <a:r>
              <a:rPr lang="zh-CN" altLang="zh-CN" sz="2400"/>
              <a:t>。</a:t>
            </a:r>
            <a:endParaRPr lang="zh-CN" altLang="zh-CN" sz="2400" dirty="0"/>
          </a:p>
          <a:p>
            <a:pPr marL="342900" indent="-342900">
              <a:buFont typeface="Wingdings" charset="2"/>
              <a:buChar char="Ø"/>
            </a:pPr>
            <a:r>
              <a:rPr lang="zh-CN" altLang="en-US" sz="2400" dirty="0"/>
              <a:t>由此</a:t>
            </a:r>
            <a:r>
              <a:rPr lang="zh-CN" altLang="zh-CN" sz="2400" dirty="0"/>
              <a:t>看出，支持向量与逻辑回归方法效果差别不大。而神经网络模型准确率很高</a:t>
            </a:r>
            <a:r>
              <a:rPr lang="zh-CN" altLang="zh-CN" sz="2400"/>
              <a:t>，达到</a:t>
            </a:r>
            <a:r>
              <a:rPr lang="en-US" altLang="zh-CN" sz="2400" b="1">
                <a:solidFill>
                  <a:srgbClr val="FF0000"/>
                </a:solidFill>
              </a:rPr>
              <a:t>? </a:t>
            </a:r>
            <a:r>
              <a:rPr lang="zh-CN" altLang="zh-CN" sz="2400"/>
              <a:t>，</a:t>
            </a:r>
            <a:r>
              <a:rPr lang="zh-CN" altLang="zh-CN" sz="2400" dirty="0"/>
              <a:t>但是预测效果比较差。</a:t>
            </a:r>
          </a:p>
        </p:txBody>
      </p:sp>
      <p:pic>
        <p:nvPicPr>
          <p:cNvPr id="15" name="图片 1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82357" y="836712"/>
            <a:ext cx="4968551" cy="547260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437"/>
    </mc:Choice>
    <mc:Fallback xmlns="">
      <p:transition advTm="9437"/>
    </mc:Fallback>
  </mc:AlternateContent>
</p:sld>
</file>

<file path=ppt/theme/theme1.xml><?xml version="1.0" encoding="utf-8"?>
<a:theme xmlns:a="http://schemas.openxmlformats.org/drawingml/2006/main" name="第一PPT，www.1ppt.com">
  <a:themeElements>
    <a:clrScheme name="155">
      <a:dk1>
        <a:srgbClr val="294A5A"/>
      </a:dk1>
      <a:lt1>
        <a:srgbClr val="99CC39"/>
      </a:lt1>
      <a:dk2>
        <a:srgbClr val="F9C900"/>
      </a:dk2>
      <a:lt2>
        <a:srgbClr val="ED5A00"/>
      </a:lt2>
      <a:accent1>
        <a:srgbClr val="484849"/>
      </a:accent1>
      <a:accent2>
        <a:srgbClr val="FFFFFF"/>
      </a:accent2>
      <a:accent3>
        <a:srgbClr val="969696"/>
      </a:accent3>
      <a:accent4>
        <a:srgbClr val="00AAA2"/>
      </a:accent4>
      <a:accent5>
        <a:srgbClr val="99CC39"/>
      </a:accent5>
      <a:accent6>
        <a:srgbClr val="F9C900"/>
      </a:accent6>
      <a:hlink>
        <a:srgbClr val="ED5A00"/>
      </a:hlink>
      <a:folHlink>
        <a:srgbClr val="484849"/>
      </a:folHlink>
    </a:clrScheme>
    <a:fontScheme name="默认设计模板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FDEF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4ECF8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3">
        <a:dk1>
          <a:srgbClr val="000000"/>
        </a:dk1>
        <a:lt1>
          <a:srgbClr val="FFFFD9"/>
        </a:lt1>
        <a:dk2>
          <a:srgbClr val="2B2E30"/>
        </a:dk2>
        <a:lt2>
          <a:srgbClr val="777777"/>
        </a:lt2>
        <a:accent1>
          <a:srgbClr val="7FBA00"/>
        </a:accent1>
        <a:accent2>
          <a:srgbClr val="FCDB00"/>
        </a:accent2>
        <a:accent3>
          <a:srgbClr val="FFFFE9"/>
        </a:accent3>
        <a:accent4>
          <a:srgbClr val="000000"/>
        </a:accent4>
        <a:accent5>
          <a:srgbClr val="C0D9AA"/>
        </a:accent5>
        <a:accent6>
          <a:srgbClr val="E4C600"/>
        </a:accent6>
        <a:hlink>
          <a:srgbClr val="21A3D0"/>
        </a:hlink>
        <a:folHlink>
          <a:srgbClr val="DA251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915</TotalTime>
  <Words>1033</Words>
  <Application>Microsoft Office PowerPoint</Application>
  <PresentationFormat>自定义</PresentationFormat>
  <Paragraphs>165</Paragraphs>
  <Slides>11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8" baseType="lpstr">
      <vt:lpstr>Google Sans</vt:lpstr>
      <vt:lpstr>宋体</vt:lpstr>
      <vt:lpstr>微软雅黑</vt:lpstr>
      <vt:lpstr>Arial</vt:lpstr>
      <vt:lpstr>Calibri</vt:lpstr>
      <vt:lpstr>Wingdings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商业融资计划书</dc:title>
  <dc:creator>第一PPT</dc:creator>
  <cp:keywords>www.1ppt.com</cp:keywords>
  <cp:lastModifiedBy>Administrator</cp:lastModifiedBy>
  <cp:revision>1607</cp:revision>
  <dcterms:created xsi:type="dcterms:W3CDTF">2013-01-25T01:44:00Z</dcterms:created>
  <dcterms:modified xsi:type="dcterms:W3CDTF">2026-05-17T16:11:41Z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2052-11.1.0.9339</vt:lpwstr>
  </property>
</Properties>
</file>